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510" r:id="rId2"/>
    <p:sldId id="489" r:id="rId3"/>
    <p:sldId id="481" r:id="rId4"/>
    <p:sldId id="517" r:id="rId5"/>
    <p:sldId id="487" r:id="rId6"/>
    <p:sldId id="474" r:id="rId7"/>
    <p:sldId id="482" r:id="rId8"/>
    <p:sldId id="485" r:id="rId9"/>
    <p:sldId id="503" r:id="rId10"/>
    <p:sldId id="504" r:id="rId11"/>
    <p:sldId id="511" r:id="rId12"/>
    <p:sldId id="505" r:id="rId13"/>
    <p:sldId id="506" r:id="rId14"/>
    <p:sldId id="512" r:id="rId15"/>
    <p:sldId id="518" r:id="rId16"/>
    <p:sldId id="513" r:id="rId17"/>
    <p:sldId id="477" r:id="rId18"/>
    <p:sldId id="514" r:id="rId19"/>
    <p:sldId id="515" r:id="rId20"/>
    <p:sldId id="516" r:id="rId21"/>
    <p:sldId id="519" r:id="rId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306"/>
    <a:srgbClr val="4D4D4D"/>
    <a:srgbClr val="333333"/>
    <a:srgbClr val="777777"/>
    <a:srgbClr val="FF0000"/>
    <a:srgbClr val="FFFF00"/>
    <a:srgbClr val="7EA0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>
      <p:cViewPr varScale="1">
        <p:scale>
          <a:sx n="75" d="100"/>
          <a:sy n="75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2" d="100"/>
          <a:sy n="102" d="100"/>
        </p:scale>
        <p:origin x="-35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CE70A0-963F-402C-8FD4-06BE00D1CE6A}" type="datetimeFigureOut">
              <a:rPr lang="de-DE"/>
              <a:pPr>
                <a:defRPr/>
              </a:pPr>
              <a:t>04.09.2012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F2FF1E-31E4-4370-B507-4B3163EF9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473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409228"/>
            <a:ext cx="7772400" cy="122502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1FF02-4F77-4346-A080-60E6A0AE05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18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3A031-A7D2-4BD4-99CE-2D497A978A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9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6CB5-83E1-4292-9CCD-3305DECA73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81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 userDrawn="1"/>
        </p:nvCxnSpPr>
        <p:spPr>
          <a:xfrm>
            <a:off x="0" y="6524625"/>
            <a:ext cx="9144000" cy="0"/>
          </a:xfrm>
          <a:prstGeom prst="line">
            <a:avLst/>
          </a:prstGeom>
          <a:ln>
            <a:solidFill>
              <a:srgbClr val="7E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 userDrawn="1"/>
        </p:nvCxnSpPr>
        <p:spPr>
          <a:xfrm>
            <a:off x="0" y="568325"/>
            <a:ext cx="9144000" cy="0"/>
          </a:xfrm>
          <a:prstGeom prst="line">
            <a:avLst/>
          </a:prstGeom>
          <a:ln w="25400">
            <a:solidFill>
              <a:srgbClr val="7EA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D:\A-PR\- RPG-Logo-SVG\rpg_logo+text_black_blue_img_L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5088"/>
            <a:ext cx="102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01752" y="1"/>
            <a:ext cx="7848000" cy="558000"/>
          </a:xfrm>
          <a:noFill/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568800"/>
            <a:ext cx="9144000" cy="4864430"/>
          </a:xfrm>
          <a:ln w="15875"/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211960" y="6521450"/>
            <a:ext cx="4464496" cy="354013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b="1" dirty="0" smtClean="0"/>
              <a:t>ISTP-2012,  </a:t>
            </a:r>
            <a:r>
              <a:rPr lang="de-DE" dirty="0" err="1" smtClean="0"/>
              <a:t>L‘Aquila</a:t>
            </a:r>
            <a:r>
              <a:rPr lang="de-DE" dirty="0" smtClean="0"/>
              <a:t>,  2012-09-04       RPG Radiometer Physics GmbH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676456" y="6521450"/>
            <a:ext cx="467544" cy="33813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2"/>
          </p:nvPr>
        </p:nvSpPr>
        <p:spPr>
          <a:xfrm>
            <a:off x="1" y="6521450"/>
            <a:ext cx="4411455" cy="3365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Microwave Remote Sensing of the Boundary Layer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5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59A35-5F7A-4B43-B47B-CA758EE8E1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66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A-PR\- RPG-Logo-SVG\rpg_logo+text_black_blue_img_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1020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926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841276"/>
            <a:ext cx="4038600" cy="42638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841276"/>
            <a:ext cx="4038600" cy="42638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C406-E115-4DF1-898A-72E4612E7F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63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F299F-FAED-48CE-BDE5-5638B000AB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61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4AC69-020D-417A-BA1A-AAB003F84E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8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D1D9-D10F-4E34-8C9A-58BABF17F6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7451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561E4-ED66-4C97-944B-4DE73DA9E4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23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B356-CB05-40ED-B080-1651CE90C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229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ISTP-2012: Microwave Remote Sensing of the Boundary Layer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L‘Aquila,  2012-09-04,  RPG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7DD08E-ACF6-4D1A-B2D4-409C735BE0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96" r:id="rId2"/>
    <p:sldLayoutId id="2147483788" r:id="rId3"/>
    <p:sldLayoutId id="2147483797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37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5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U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el 1"/>
          <p:cNvSpPr>
            <a:spLocks noGrp="1"/>
          </p:cNvSpPr>
          <p:nvPr>
            <p:ph type="ctrTitle"/>
          </p:nvPr>
        </p:nvSpPr>
        <p:spPr>
          <a:xfrm>
            <a:off x="1019190" y="0"/>
            <a:ext cx="8137510" cy="15573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400" b="1" dirty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Microwave Remote </a:t>
            </a:r>
            <a:r>
              <a:rPr lang="en-US" sz="4400" b="1" dirty="0" smtClean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Sensing of </a:t>
            </a:r>
            <a:r>
              <a:rPr lang="en-US" sz="4400" b="1" dirty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Boundary Layer </a:t>
            </a:r>
            <a:endParaRPr lang="de-DE" sz="4400" b="1" dirty="0" smtClean="0">
              <a:solidFill>
                <a:srgbClr val="FAA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5169098"/>
            <a:ext cx="9156700" cy="1707952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  <a:defRPr/>
            </a:pPr>
            <a:endParaRPr lang="de-DE" sz="800" b="1" dirty="0" smtClean="0">
              <a:solidFill>
                <a:srgbClr val="D9D9D9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2400" b="1" u="sng" dirty="0" smtClean="0">
                <a:solidFill>
                  <a:srgbClr val="FAA306"/>
                </a:solidFill>
              </a:rPr>
              <a:t>Harald Czekala</a:t>
            </a:r>
            <a:r>
              <a:rPr lang="de-DE" sz="2400" b="1" u="sng" baseline="30000" dirty="0" smtClean="0">
                <a:solidFill>
                  <a:srgbClr val="FAA306"/>
                </a:solidFill>
              </a:rPr>
              <a:t>1</a:t>
            </a:r>
            <a:r>
              <a:rPr lang="de-DE" sz="2400" b="1" dirty="0" smtClean="0">
                <a:solidFill>
                  <a:srgbClr val="FAA306"/>
                </a:solidFill>
              </a:rPr>
              <a:t>,  Oscar Hartogensis</a:t>
            </a:r>
            <a:r>
              <a:rPr lang="de-DE" sz="2400" b="1" baseline="30000" dirty="0" smtClean="0">
                <a:solidFill>
                  <a:srgbClr val="FAA306"/>
                </a:solidFill>
              </a:rPr>
              <a:t>2</a:t>
            </a:r>
            <a:r>
              <a:rPr lang="de-DE" sz="2400" b="1" dirty="0" smtClean="0">
                <a:solidFill>
                  <a:srgbClr val="FAA306"/>
                </a:solidFill>
              </a:rPr>
              <a:t>,  Martin Philipp</a:t>
            </a:r>
            <a:r>
              <a:rPr lang="de-DE" sz="2400" b="1" baseline="30000" dirty="0">
                <a:solidFill>
                  <a:srgbClr val="FAA306"/>
                </a:solidFill>
              </a:rPr>
              <a:t>1</a:t>
            </a:r>
            <a:r>
              <a:rPr lang="de-DE" sz="2400" b="1" dirty="0" smtClean="0">
                <a:solidFill>
                  <a:srgbClr val="FAA306"/>
                </a:solidFill>
              </a:rPr>
              <a:t>,</a:t>
            </a:r>
            <a:r>
              <a:rPr lang="de-DE" sz="2400" b="1" baseline="30000" dirty="0" smtClean="0">
                <a:solidFill>
                  <a:srgbClr val="FAA306"/>
                </a:solidFill>
              </a:rPr>
              <a:t> </a:t>
            </a:r>
            <a:r>
              <a:rPr lang="de-DE" sz="2400" b="1" dirty="0" smtClean="0">
                <a:solidFill>
                  <a:srgbClr val="FAA306"/>
                </a:solidFill>
              </a:rPr>
              <a:t>  Thomas Rose</a:t>
            </a:r>
            <a:r>
              <a:rPr lang="de-DE" sz="2400" b="1" baseline="30000" dirty="0">
                <a:solidFill>
                  <a:srgbClr val="FAA306"/>
                </a:solidFill>
              </a:rPr>
              <a:t>1</a:t>
            </a:r>
            <a:endParaRPr lang="de-DE" sz="2400" b="1" dirty="0" smtClean="0">
              <a:solidFill>
                <a:srgbClr val="FAA306"/>
              </a:solidFill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2400" dirty="0" smtClean="0">
                <a:solidFill>
                  <a:srgbClr val="D9D9D9"/>
                </a:solidFill>
              </a:rPr>
              <a:t>1: RPG </a:t>
            </a:r>
            <a:r>
              <a:rPr lang="de-DE" sz="2400" dirty="0">
                <a:solidFill>
                  <a:srgbClr val="D9D9D9"/>
                </a:solidFill>
              </a:rPr>
              <a:t>Radiometer Physics GmbH, </a:t>
            </a:r>
            <a:r>
              <a:rPr lang="de-DE" sz="2400" dirty="0" smtClean="0">
                <a:solidFill>
                  <a:srgbClr val="D9D9D9"/>
                </a:solidFill>
              </a:rPr>
              <a:t>Meckenheim, Germany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de-DE" sz="2400" dirty="0" smtClean="0">
                <a:solidFill>
                  <a:srgbClr val="D9D9D9"/>
                </a:solidFill>
              </a:rPr>
              <a:t>2: Wageningen </a:t>
            </a:r>
            <a:r>
              <a:rPr lang="de-DE" sz="2400" dirty="0">
                <a:solidFill>
                  <a:srgbClr val="D9D9D9"/>
                </a:solidFill>
              </a:rPr>
              <a:t>University, </a:t>
            </a:r>
            <a:r>
              <a:rPr lang="de-DE" sz="2400" dirty="0" smtClean="0">
                <a:solidFill>
                  <a:srgbClr val="D9D9D9"/>
                </a:solidFill>
              </a:rPr>
              <a:t>Wageningen, The </a:t>
            </a:r>
            <a:r>
              <a:rPr lang="de-DE" sz="2400" dirty="0" err="1" smtClean="0">
                <a:solidFill>
                  <a:srgbClr val="D9D9D9"/>
                </a:solidFill>
              </a:rPr>
              <a:t>Netherlands</a:t>
            </a:r>
            <a:endParaRPr lang="de-DE" sz="2400" dirty="0">
              <a:solidFill>
                <a:srgbClr val="D9D9D9"/>
              </a:solidFill>
            </a:endParaRPr>
          </a:p>
        </p:txBody>
      </p:sp>
      <p:pic>
        <p:nvPicPr>
          <p:cNvPr id="4101" name="Picture 6" descr="D:\A-PR\- RPG-Logo-SVG\rpg_logo_black_blue_img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1686" cy="123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C:\Users\Czekala.RPG\Desktop\Aktuell\ISTP-------------\Talk\FMCW\FMCW-Screenshot 2012-08-16 14.49.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20" y="1712714"/>
            <a:ext cx="2038380" cy="3456384"/>
          </a:xfrm>
          <a:prstGeom prst="rect">
            <a:avLst/>
          </a:prstGeom>
          <a:noFill/>
          <a:ln w="12700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C:\Users\Czekala.RPG\Desktop\Aktuell\ISTP-------------\Talk\sc-bilder\SZINTI 1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/>
          <a:stretch/>
        </p:blipFill>
        <p:spPr bwMode="auto">
          <a:xfrm>
            <a:off x="0" y="1712713"/>
            <a:ext cx="2038380" cy="3456385"/>
          </a:xfrm>
          <a:prstGeom prst="rect">
            <a:avLst/>
          </a:prstGeom>
          <a:noFill/>
          <a:ln w="12700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6" descr="C:\Users\Czekala.RPG\Desktop\Aktuell\ISTP-------------\Talk\WU\WU-MAQ_WhiteBackground_O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29864"/>
            <a:ext cx="3096344" cy="50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2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Scintillometry</a:t>
            </a:r>
            <a:r>
              <a:rPr lang="de-DE" b="1" dirty="0"/>
              <a:t> </a:t>
            </a:r>
            <a:r>
              <a:rPr lang="de-DE" b="1" dirty="0" smtClean="0"/>
              <a:t>: The </a:t>
            </a:r>
            <a:r>
              <a:rPr lang="de-DE" b="1" dirty="0" err="1" smtClean="0"/>
              <a:t>Concept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68610" name="Picture 2" descr="C:\Users\Czekala.RPG\Desktop\Aktuell\ISTP-------------\Talk\WU\WU-mws-concept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1800" r="1436"/>
          <a:stretch/>
        </p:blipFill>
        <p:spPr bwMode="auto">
          <a:xfrm>
            <a:off x="361628" y="645473"/>
            <a:ext cx="8280920" cy="582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7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Czekala.RPG\Desktop\Aktuell\ISTP-------------\Talk\OMS_Meth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"/>
          <a:stretch/>
        </p:blipFill>
        <p:spPr bwMode="auto">
          <a:xfrm>
            <a:off x="539552" y="620688"/>
            <a:ext cx="810872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Scintillometry</a:t>
            </a:r>
            <a:r>
              <a:rPr lang="de-DE" b="1" dirty="0" smtClean="0"/>
              <a:t>: The </a:t>
            </a:r>
            <a:r>
              <a:rPr lang="de-DE" b="1" dirty="0" err="1" smtClean="0"/>
              <a:t>Concept</a:t>
            </a:r>
            <a:r>
              <a:rPr lang="de-DE" b="1" dirty="0" smtClean="0"/>
              <a:t> / </a:t>
            </a:r>
            <a:r>
              <a:rPr lang="de-DE" b="1" dirty="0" err="1" smtClean="0"/>
              <a:t>Theory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80112" y="4213837"/>
            <a:ext cx="14574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λ</a:t>
            </a:r>
            <a:r>
              <a:rPr lang="de-DE" sz="2000" b="1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=1.86 mm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699792" y="4829090"/>
            <a:ext cx="1317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λ</a:t>
            </a:r>
            <a:r>
              <a:rPr lang="de-DE" sz="2000" b="1" baseline="-25000" dirty="0" smtClean="0">
                <a:solidFill>
                  <a:srgbClr val="FF0000"/>
                </a:solidFill>
              </a:rPr>
              <a:t>1</a:t>
            </a:r>
            <a:r>
              <a:rPr lang="de-DE" sz="2000" b="1" dirty="0" smtClean="0">
                <a:solidFill>
                  <a:srgbClr val="FF0000"/>
                </a:solidFill>
              </a:rPr>
              <a:t>=930 </a:t>
            </a:r>
            <a:r>
              <a:rPr lang="de-DE" sz="2000" b="1" dirty="0" err="1" smtClean="0">
                <a:solidFill>
                  <a:srgbClr val="FF0000"/>
                </a:solidFill>
              </a:rPr>
              <a:t>nm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804248" y="4875257"/>
            <a:ext cx="199721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Monin-Obukhov</a:t>
            </a:r>
            <a:endParaRPr lang="de-DE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Similarity</a:t>
            </a:r>
            <a:r>
              <a:rPr lang="de-DE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b="1" dirty="0" err="1" smtClean="0">
                <a:solidFill>
                  <a:schemeClr val="accent1">
                    <a:lumMod val="75000"/>
                  </a:schemeClr>
                </a:solidFill>
              </a:rPr>
              <a:t>Theory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1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Scintillometer Design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-4721" r="11485" b="6609"/>
          <a:stretch/>
        </p:blipFill>
        <p:spPr bwMode="auto">
          <a:xfrm>
            <a:off x="219744" y="4003259"/>
            <a:ext cx="4784304" cy="2448272"/>
          </a:xfrm>
          <a:prstGeom prst="rect">
            <a:avLst/>
          </a:prstGeom>
          <a:solidFill>
            <a:schemeClr val="bg1"/>
          </a:solidFill>
          <a:ln w="25400">
            <a:solidFill>
              <a:srgbClr val="0C2577"/>
            </a:solidFill>
          </a:ln>
          <a:effectLst/>
          <a:extLst/>
        </p:spPr>
      </p:pic>
      <p:sp>
        <p:nvSpPr>
          <p:cNvPr id="8" name="Textfeld 7"/>
          <p:cNvSpPr txBox="1"/>
          <p:nvPr/>
        </p:nvSpPr>
        <p:spPr>
          <a:xfrm>
            <a:off x="0" y="548680"/>
            <a:ext cx="8981476" cy="3528392"/>
          </a:xfrm>
          <a:prstGeom prst="rect">
            <a:avLst/>
          </a:prstGeom>
          <a:noFill/>
          <a:ln w="25400" cmpd="sng">
            <a:noFill/>
          </a:ln>
        </p:spPr>
        <p:txBody>
          <a:bodyPr wrap="square" lIns="180000" rIns="14400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de-DE" sz="2400" b="1" u="sng" dirty="0" smtClean="0">
                <a:solidFill>
                  <a:prstClr val="black"/>
                </a:solidFill>
              </a:rPr>
              <a:t>Key </a:t>
            </a:r>
            <a:r>
              <a:rPr lang="de-DE" sz="2400" b="1" u="sng" dirty="0" err="1" smtClean="0">
                <a:solidFill>
                  <a:prstClr val="black"/>
                </a:solidFill>
              </a:rPr>
              <a:t>features</a:t>
            </a:r>
            <a:r>
              <a:rPr lang="de-DE" sz="2400" b="1" u="sng" dirty="0" smtClean="0">
                <a:solidFill>
                  <a:prstClr val="black"/>
                </a:solidFill>
              </a:rPr>
              <a:t> </a:t>
            </a:r>
            <a:r>
              <a:rPr lang="de-DE" sz="2400" b="1" u="sng" dirty="0" err="1" smtClean="0">
                <a:solidFill>
                  <a:prstClr val="black"/>
                </a:solidFill>
              </a:rPr>
              <a:t>of</a:t>
            </a:r>
            <a:r>
              <a:rPr lang="de-DE" sz="2400" b="1" u="sng" dirty="0" smtClean="0">
                <a:solidFill>
                  <a:prstClr val="black"/>
                </a:solidFill>
              </a:rPr>
              <a:t> </a:t>
            </a:r>
            <a:r>
              <a:rPr lang="de-DE" sz="2400" b="1" u="sng" dirty="0" err="1" smtClean="0">
                <a:solidFill>
                  <a:prstClr val="black"/>
                </a:solidFill>
              </a:rPr>
              <a:t>the</a:t>
            </a:r>
            <a:r>
              <a:rPr lang="de-DE" sz="2400" b="1" u="sng" dirty="0" smtClean="0">
                <a:solidFill>
                  <a:prstClr val="black"/>
                </a:solidFill>
              </a:rPr>
              <a:t> MWSC:</a:t>
            </a:r>
            <a:endParaRPr lang="en-US" sz="2400" b="1" u="sng" dirty="0">
              <a:solidFill>
                <a:prstClr val="black"/>
              </a:solidFill>
            </a:endParaRPr>
          </a:p>
          <a:p>
            <a:pPr marL="571500" lvl="0" indent="-571500">
              <a:spcAft>
                <a:spcPts val="1200"/>
              </a:spcAft>
              <a:buBlip>
                <a:blip r:embed="rId3"/>
              </a:buBlip>
            </a:pPr>
            <a:r>
              <a:rPr lang="en-US" sz="2400" dirty="0" smtClean="0">
                <a:solidFill>
                  <a:prstClr val="black"/>
                </a:solidFill>
              </a:rPr>
              <a:t>Frequency: 160.8 GHz (</a:t>
            </a:r>
            <a:r>
              <a:rPr lang="el-GR" sz="2400" dirty="0" smtClean="0">
                <a:solidFill>
                  <a:prstClr val="black"/>
                </a:solidFill>
              </a:rPr>
              <a:t>λ</a:t>
            </a:r>
            <a:r>
              <a:rPr lang="de-DE" sz="2400" dirty="0" smtClean="0">
                <a:solidFill>
                  <a:prstClr val="black"/>
                </a:solidFill>
              </a:rPr>
              <a:t>=1.86 mm) </a:t>
            </a:r>
            <a:r>
              <a:rPr lang="de-DE" sz="2400" dirty="0" err="1" smtClean="0">
                <a:solidFill>
                  <a:prstClr val="black"/>
                </a:solidFill>
              </a:rPr>
              <a:t>for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small</a:t>
            </a:r>
            <a:r>
              <a:rPr lang="de-DE" sz="2400" dirty="0" smtClean="0">
                <a:solidFill>
                  <a:prstClr val="black"/>
                </a:solidFill>
              </a:rPr>
              <a:t> beam and </a:t>
            </a:r>
            <a:r>
              <a:rPr lang="de-DE" sz="2400" dirty="0" err="1" smtClean="0">
                <a:solidFill>
                  <a:prstClr val="black"/>
                </a:solidFill>
              </a:rPr>
              <a:t>sufficient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co-spectrum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with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optical</a:t>
            </a:r>
            <a:r>
              <a:rPr lang="de-DE" sz="2400" dirty="0" smtClean="0">
                <a:solidFill>
                  <a:prstClr val="black"/>
                </a:solidFill>
              </a:rPr>
              <a:t> LAS</a:t>
            </a:r>
          </a:p>
          <a:p>
            <a:pPr marL="571500" lvl="0" indent="-571500">
              <a:spcAft>
                <a:spcPts val="1200"/>
              </a:spcAft>
              <a:buBlip>
                <a:blip r:embed="rId3"/>
              </a:buBlip>
            </a:pPr>
            <a:r>
              <a:rPr lang="de-DE" sz="2400" dirty="0" smtClean="0">
                <a:solidFill>
                  <a:prstClr val="black"/>
                </a:solidFill>
              </a:rPr>
              <a:t>300 mm Cassegrain </a:t>
            </a:r>
            <a:r>
              <a:rPr lang="de-DE" sz="2400" dirty="0" err="1" smtClean="0">
                <a:solidFill>
                  <a:prstClr val="black"/>
                </a:solidFill>
              </a:rPr>
              <a:t>optics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smtClean="0">
                <a:solidFill>
                  <a:prstClr val="black"/>
                </a:solidFill>
              </a:rPr>
              <a:t>(51 dB </a:t>
            </a:r>
            <a:r>
              <a:rPr lang="de-DE" sz="2400" dirty="0" err="1" smtClean="0">
                <a:solidFill>
                  <a:prstClr val="black"/>
                </a:solidFill>
              </a:rPr>
              <a:t>gain</a:t>
            </a:r>
            <a:r>
              <a:rPr lang="de-DE" sz="2400" dirty="0" smtClean="0">
                <a:solidFill>
                  <a:prstClr val="black"/>
                </a:solidFill>
              </a:rPr>
              <a:t>)</a:t>
            </a:r>
          </a:p>
          <a:p>
            <a:pPr marL="571500" indent="-571500">
              <a:spcAft>
                <a:spcPts val="1200"/>
              </a:spcAft>
              <a:buBlip>
                <a:blip r:embed="rId3"/>
              </a:buBlip>
            </a:pPr>
            <a:r>
              <a:rPr lang="de-DE" sz="2400" dirty="0">
                <a:solidFill>
                  <a:prstClr val="black"/>
                </a:solidFill>
              </a:rPr>
              <a:t>4</a:t>
            </a:r>
            <a:r>
              <a:rPr lang="de-DE" sz="2400" dirty="0" smtClean="0">
                <a:solidFill>
                  <a:prstClr val="black"/>
                </a:solidFill>
              </a:rPr>
              <a:t>0 </a:t>
            </a:r>
            <a:r>
              <a:rPr lang="de-DE" sz="2400" dirty="0">
                <a:solidFill>
                  <a:prstClr val="black"/>
                </a:solidFill>
              </a:rPr>
              <a:t>mW </a:t>
            </a:r>
            <a:r>
              <a:rPr lang="de-DE" sz="2400" dirty="0" err="1">
                <a:solidFill>
                  <a:prstClr val="black"/>
                </a:solidFill>
              </a:rPr>
              <a:t>transmitted</a:t>
            </a:r>
            <a:r>
              <a:rPr lang="de-DE" sz="2400" dirty="0">
                <a:solidFill>
                  <a:prstClr val="black"/>
                </a:solidFill>
              </a:rPr>
              <a:t> power </a:t>
            </a:r>
          </a:p>
          <a:p>
            <a:pPr marL="571500" indent="-571500">
              <a:spcAft>
                <a:spcPts val="1200"/>
              </a:spcAft>
              <a:buBlip>
                <a:blip r:embed="rId3"/>
              </a:buBlip>
            </a:pPr>
            <a:r>
              <a:rPr lang="de-DE" sz="2400" dirty="0" err="1">
                <a:solidFill>
                  <a:prstClr val="black"/>
                </a:solidFill>
              </a:rPr>
              <a:t>Detection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bandwidth</a:t>
            </a:r>
            <a:r>
              <a:rPr lang="de-DE" sz="2400" dirty="0">
                <a:solidFill>
                  <a:prstClr val="black"/>
                </a:solidFill>
              </a:rPr>
              <a:t>: 10 kHz</a:t>
            </a:r>
            <a:endParaRPr lang="en-US" sz="2400" dirty="0">
              <a:solidFill>
                <a:prstClr val="black"/>
              </a:solidFill>
            </a:endParaRPr>
          </a:p>
          <a:p>
            <a:pPr marL="571500" lvl="0" indent="-571500">
              <a:spcAft>
                <a:spcPts val="1200"/>
              </a:spcAft>
              <a:buBlip>
                <a:blip r:embed="rId3"/>
              </a:buBlip>
            </a:pPr>
            <a:r>
              <a:rPr lang="de-DE" sz="2400" dirty="0" err="1" smtClean="0">
                <a:solidFill>
                  <a:prstClr val="black"/>
                </a:solidFill>
              </a:rPr>
              <a:t>Sensitivity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of</a:t>
            </a:r>
            <a:r>
              <a:rPr lang="de-DE" sz="2400" dirty="0" smtClean="0">
                <a:solidFill>
                  <a:prstClr val="black"/>
                </a:solidFill>
              </a:rPr>
              <a:t> 90 dB</a:t>
            </a:r>
          </a:p>
          <a:p>
            <a:pPr lvl="0">
              <a:spcAft>
                <a:spcPts val="1200"/>
              </a:spcAft>
            </a:pPr>
            <a:endParaRPr lang="de-DE" sz="2400" dirty="0" smtClean="0"/>
          </a:p>
        </p:txBody>
      </p:sp>
      <p:pic>
        <p:nvPicPr>
          <p:cNvPr id="10" name="Picture 2" descr="C:\Users\Czekala.RPG\Desktop\Aktuell\ISTP-------------\Talk\sc-bilder\_Screenshot 2012-05-14 10.09.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829"/>
            <a:ext cx="3833412" cy="33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C:\Users\Czekala.RPG\Desktop\Aktuell\ISTP-------------\Talk\sc-bilder\SC-Transmitte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19" y="722288"/>
            <a:ext cx="3491881" cy="356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Scintillometer Technology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0661" name="Picture 5" descr="C:\Users\Czekala.RPG\Desktop\Aktuell\ISTP-------------\Talk\sc-bilder\SC-Stab-A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4213"/>
          <a:stretch/>
        </p:blipFill>
        <p:spPr bwMode="auto">
          <a:xfrm>
            <a:off x="3707904" y="3985890"/>
            <a:ext cx="3288617" cy="252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C:\Users\Czekala.RPG\Desktop\Aktuell\ISTP-------------\Talk\sc-bilder\SC-Stab-D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4213"/>
          <a:stretch/>
        </p:blipFill>
        <p:spPr bwMode="auto">
          <a:xfrm>
            <a:off x="166936" y="3985890"/>
            <a:ext cx="3344718" cy="25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0" y="548681"/>
            <a:ext cx="7092280" cy="4176464"/>
          </a:xfrm>
          <a:prstGeom prst="rect">
            <a:avLst/>
          </a:prstGeom>
          <a:noFill/>
          <a:ln w="25400" cmpd="sng">
            <a:noFill/>
          </a:ln>
        </p:spPr>
        <p:txBody>
          <a:bodyPr wrap="square" lIns="180000" rIns="144000" rtlCol="0">
            <a:noAutofit/>
          </a:bodyPr>
          <a:lstStyle/>
          <a:p>
            <a:pPr algn="just">
              <a:lnSpc>
                <a:spcPts val="2500"/>
              </a:lnSpc>
              <a:spcAft>
                <a:spcPts val="1200"/>
              </a:spcAft>
            </a:pPr>
            <a:r>
              <a:rPr lang="de-DE" sz="2400" b="1" u="sng" dirty="0" smtClean="0">
                <a:solidFill>
                  <a:prstClr val="black"/>
                </a:solidFill>
              </a:rPr>
              <a:t>MWSC Technology </a:t>
            </a:r>
            <a:r>
              <a:rPr lang="de-DE" sz="2400" b="1" u="sng" dirty="0" err="1" smtClean="0">
                <a:solidFill>
                  <a:prstClr val="black"/>
                </a:solidFill>
              </a:rPr>
              <a:t>Heritage</a:t>
            </a:r>
            <a:r>
              <a:rPr lang="de-DE" sz="2400" b="1" u="sng" dirty="0" smtClean="0">
                <a:solidFill>
                  <a:prstClr val="black"/>
                </a:solidFill>
              </a:rPr>
              <a:t>:</a:t>
            </a:r>
            <a:endParaRPr lang="en-US" sz="2400" b="1" u="sng" dirty="0">
              <a:solidFill>
                <a:prstClr val="black"/>
              </a:solidFill>
            </a:endParaRPr>
          </a:p>
          <a:p>
            <a:pPr marL="571500" lvl="0" indent="-571500">
              <a:lnSpc>
                <a:spcPts val="2500"/>
              </a:lnSpc>
              <a:spcAft>
                <a:spcPts val="1200"/>
              </a:spcAft>
              <a:buBlip>
                <a:blip r:embed="rId5"/>
              </a:buBlip>
            </a:pPr>
            <a:r>
              <a:rPr lang="de-DE" sz="2400" dirty="0" err="1" smtClean="0">
                <a:solidFill>
                  <a:prstClr val="black"/>
                </a:solidFill>
              </a:rPr>
              <a:t>Housing</a:t>
            </a:r>
            <a:r>
              <a:rPr lang="de-DE" sz="2400" dirty="0" smtClean="0">
                <a:solidFill>
                  <a:prstClr val="black"/>
                </a:solidFill>
              </a:rPr>
              <a:t>, power </a:t>
            </a:r>
            <a:r>
              <a:rPr lang="de-DE" sz="2400" dirty="0" err="1" smtClean="0">
                <a:solidFill>
                  <a:prstClr val="black"/>
                </a:solidFill>
              </a:rPr>
              <a:t>supply</a:t>
            </a:r>
            <a:r>
              <a:rPr lang="de-DE" sz="2400" dirty="0" smtClean="0">
                <a:solidFill>
                  <a:prstClr val="black"/>
                </a:solidFill>
              </a:rPr>
              <a:t>, T-</a:t>
            </a:r>
            <a:r>
              <a:rPr lang="de-DE" sz="2400" dirty="0" err="1" smtClean="0">
                <a:solidFill>
                  <a:prstClr val="black"/>
                </a:solidFill>
              </a:rPr>
              <a:t>control</a:t>
            </a:r>
            <a:r>
              <a:rPr lang="de-DE" sz="2400" dirty="0" smtClean="0">
                <a:solidFill>
                  <a:prstClr val="black"/>
                </a:solidFill>
              </a:rPr>
              <a:t>: </a:t>
            </a:r>
            <a:br>
              <a:rPr lang="de-DE" sz="2400" dirty="0" smtClean="0">
                <a:solidFill>
                  <a:prstClr val="black"/>
                </a:solidFill>
              </a:rPr>
            </a:br>
            <a:r>
              <a:rPr lang="de-DE" sz="2400" dirty="0" err="1" smtClean="0">
                <a:solidFill>
                  <a:prstClr val="black"/>
                </a:solidFill>
              </a:rPr>
              <a:t>Heritage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from</a:t>
            </a:r>
            <a:r>
              <a:rPr lang="de-DE" sz="2400" dirty="0" smtClean="0">
                <a:solidFill>
                  <a:prstClr val="black"/>
                </a:solidFill>
              </a:rPr>
              <a:t> µ-</a:t>
            </a:r>
            <a:r>
              <a:rPr lang="de-DE" sz="2400" dirty="0" err="1" smtClean="0">
                <a:solidFill>
                  <a:prstClr val="black"/>
                </a:solidFill>
              </a:rPr>
              <a:t>wave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radiometer</a:t>
            </a:r>
            <a:endParaRPr lang="de-DE" sz="2400" dirty="0" smtClean="0">
              <a:solidFill>
                <a:prstClr val="black"/>
              </a:solidFill>
            </a:endParaRPr>
          </a:p>
          <a:p>
            <a:pPr marL="571500" lvl="0" indent="-571500">
              <a:lnSpc>
                <a:spcPts val="2500"/>
              </a:lnSpc>
              <a:spcAft>
                <a:spcPts val="1200"/>
              </a:spcAft>
              <a:buBlip>
                <a:blip r:embed="rId5"/>
              </a:buBlip>
            </a:pPr>
            <a:r>
              <a:rPr lang="de-DE" sz="2400" dirty="0" smtClean="0">
                <a:solidFill>
                  <a:prstClr val="black"/>
                </a:solidFill>
              </a:rPr>
              <a:t>160 GHz </a:t>
            </a:r>
            <a:r>
              <a:rPr lang="de-DE" sz="2400" dirty="0" err="1" smtClean="0">
                <a:solidFill>
                  <a:prstClr val="black"/>
                </a:solidFill>
              </a:rPr>
              <a:t>source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originally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designed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as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br>
              <a:rPr lang="de-DE" sz="2400" dirty="0" smtClean="0">
                <a:solidFill>
                  <a:prstClr val="black"/>
                </a:solidFill>
              </a:rPr>
            </a:br>
            <a:r>
              <a:rPr lang="de-DE" sz="2400" dirty="0" smtClean="0">
                <a:solidFill>
                  <a:prstClr val="black"/>
                </a:solidFill>
              </a:rPr>
              <a:t>166 GHz </a:t>
            </a:r>
            <a:r>
              <a:rPr lang="de-DE" sz="2400" dirty="0" err="1" smtClean="0">
                <a:solidFill>
                  <a:prstClr val="black"/>
                </a:solidFill>
              </a:rPr>
              <a:t>source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for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MetOp</a:t>
            </a:r>
            <a:r>
              <a:rPr lang="de-DE" sz="2400" dirty="0">
                <a:solidFill>
                  <a:prstClr val="black"/>
                </a:solidFill>
              </a:rPr>
              <a:t>-</a:t>
            </a:r>
            <a:r>
              <a:rPr lang="de-DE" sz="2400" dirty="0" smtClean="0">
                <a:solidFill>
                  <a:prstClr val="black"/>
                </a:solidFill>
              </a:rPr>
              <a:t>SG 664 LO</a:t>
            </a:r>
          </a:p>
          <a:p>
            <a:pPr marL="571500" lvl="0" indent="-571500">
              <a:lnSpc>
                <a:spcPts val="2500"/>
              </a:lnSpc>
              <a:spcAft>
                <a:spcPts val="1200"/>
              </a:spcAft>
              <a:buBlip>
                <a:blip r:embed="rId5"/>
              </a:buBlip>
            </a:pPr>
            <a:r>
              <a:rPr lang="de-DE" sz="2400" dirty="0" smtClean="0">
                <a:solidFill>
                  <a:prstClr val="black"/>
                </a:solidFill>
              </a:rPr>
              <a:t>Receiver: </a:t>
            </a:r>
            <a:r>
              <a:rPr lang="de-DE" sz="2400" dirty="0" err="1" smtClean="0">
                <a:solidFill>
                  <a:prstClr val="black"/>
                </a:solidFill>
              </a:rPr>
              <a:t>Modified</a:t>
            </a:r>
            <a:r>
              <a:rPr lang="de-DE" sz="2400" dirty="0" smtClean="0">
                <a:solidFill>
                  <a:prstClr val="black"/>
                </a:solidFill>
              </a:rPr>
              <a:t> 150 GHz Space FE</a:t>
            </a:r>
          </a:p>
          <a:p>
            <a:pPr marL="571500" lvl="0" indent="-571500">
              <a:lnSpc>
                <a:spcPts val="2500"/>
              </a:lnSpc>
              <a:spcAft>
                <a:spcPts val="1200"/>
              </a:spcAft>
              <a:buBlip>
                <a:blip r:embed="rId5"/>
              </a:buBlip>
            </a:pPr>
            <a:r>
              <a:rPr lang="de-DE" sz="2400" dirty="0" smtClean="0">
                <a:solidFill>
                  <a:prstClr val="black"/>
                </a:solidFill>
              </a:rPr>
              <a:t>Source </a:t>
            </a:r>
            <a:r>
              <a:rPr lang="de-DE" sz="2400" dirty="0" err="1" smtClean="0">
                <a:solidFill>
                  <a:prstClr val="black"/>
                </a:solidFill>
              </a:rPr>
              <a:t>stability</a:t>
            </a:r>
            <a:r>
              <a:rPr lang="de-DE" sz="2400" dirty="0" smtClean="0">
                <a:solidFill>
                  <a:prstClr val="black"/>
                </a:solidFill>
              </a:rPr>
              <a:t> (</a:t>
            </a:r>
            <a:r>
              <a:rPr lang="de-DE" sz="2400" dirty="0" err="1" smtClean="0">
                <a:solidFill>
                  <a:prstClr val="black"/>
                </a:solidFill>
              </a:rPr>
              <a:t>with</a:t>
            </a:r>
            <a:r>
              <a:rPr lang="de-DE" sz="2400" dirty="0" smtClean="0">
                <a:solidFill>
                  <a:prstClr val="black"/>
                </a:solidFill>
              </a:rPr>
              <a:t> AGC): 1.8 e-6</a:t>
            </a:r>
          </a:p>
          <a:p>
            <a:pPr marL="571500" indent="-571500">
              <a:lnSpc>
                <a:spcPts val="2500"/>
              </a:lnSpc>
              <a:spcAft>
                <a:spcPts val="1200"/>
              </a:spcAft>
              <a:buBlip>
                <a:blip r:embed="rId5"/>
              </a:buBlip>
            </a:pPr>
            <a:r>
              <a:rPr lang="de-DE" sz="2400" dirty="0" smtClean="0">
                <a:solidFill>
                  <a:prstClr val="black"/>
                </a:solidFill>
              </a:rPr>
              <a:t>Ultra-</a:t>
            </a:r>
            <a:r>
              <a:rPr lang="de-DE" sz="2400" dirty="0" err="1" smtClean="0">
                <a:solidFill>
                  <a:prstClr val="black"/>
                </a:solidFill>
              </a:rPr>
              <a:t>stable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frequency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at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Tx</a:t>
            </a:r>
            <a:r>
              <a:rPr lang="de-DE" sz="2400" dirty="0" smtClean="0">
                <a:solidFill>
                  <a:prstClr val="black"/>
                </a:solidFill>
              </a:rPr>
              <a:t> and </a:t>
            </a:r>
            <a:r>
              <a:rPr lang="de-DE" sz="2400" dirty="0" err="1" smtClean="0">
                <a:solidFill>
                  <a:prstClr val="black"/>
                </a:solidFill>
              </a:rPr>
              <a:t>Rx</a:t>
            </a:r>
            <a:r>
              <a:rPr lang="de-DE" sz="2400" dirty="0" smtClean="0">
                <a:solidFill>
                  <a:prstClr val="black"/>
                </a:solidFill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</a:rPr>
              <a:t>units</a:t>
            </a:r>
            <a:r>
              <a:rPr lang="de-DE" sz="2400" dirty="0" smtClean="0">
                <a:solidFill>
                  <a:prstClr val="black"/>
                </a:solidFill>
              </a:rPr>
              <a:t/>
            </a:r>
            <a:br>
              <a:rPr lang="de-DE" sz="2400" dirty="0" smtClean="0">
                <a:solidFill>
                  <a:prstClr val="black"/>
                </a:solidFill>
              </a:rPr>
            </a:b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99591" y="4160295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DC</a:t>
            </a:r>
            <a:endParaRPr lang="en-US" sz="24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329750" y="4088758"/>
            <a:ext cx="530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AC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50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MWSC </a:t>
            </a:r>
            <a:r>
              <a:rPr lang="de-DE" b="1" dirty="0"/>
              <a:t>I</a:t>
            </a:r>
            <a:r>
              <a:rPr lang="de-DE" b="1" dirty="0" smtClean="0"/>
              <a:t>ntegration: </a:t>
            </a:r>
            <a:r>
              <a:rPr lang="de-DE" b="1" dirty="0"/>
              <a:t>E</a:t>
            </a:r>
            <a:r>
              <a:rPr lang="de-DE" b="1" dirty="0" smtClean="0"/>
              <a:t>nd </a:t>
            </a:r>
            <a:r>
              <a:rPr lang="de-DE" b="1" dirty="0" err="1" smtClean="0"/>
              <a:t>of</a:t>
            </a:r>
            <a:r>
              <a:rPr lang="de-DE" b="1" dirty="0" smtClean="0"/>
              <a:t> August 2012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0660" name="Picture 4" descr="C:\Users\Czekala.RPG\Desktop\Aktuell\ISTP-------------\Talk\sc-bilder\SC-outside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3"/>
          <a:stretch/>
        </p:blipFill>
        <p:spPr bwMode="auto">
          <a:xfrm>
            <a:off x="181641" y="3666232"/>
            <a:ext cx="4104456" cy="2745577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C:\Users\Czekala.RPG\Desktop\Aktuell\ISTP-------------\Talk\sc-bilder\SC-Labor-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51" y="3674971"/>
            <a:ext cx="4101837" cy="2736838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 descr="C:\Users\Czekala.RPG\Desktop\Aktuell\ISTP-------------\Talk\sc-bilder\SC-Ope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51" y="692696"/>
            <a:ext cx="4104456" cy="2736304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C:\Users\Czekala.RPG\Desktop\Aktuell\ISTP-------------\Talk\sc-bilder\SC-Open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1" y="692696"/>
            <a:ext cx="4104456" cy="2736304"/>
          </a:xfrm>
          <a:prstGeom prst="rect">
            <a:avLst/>
          </a:prstGeom>
          <a:noFill/>
          <a:ln w="12700">
            <a:solidFill>
              <a:srgbClr val="4D4D4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MWSC </a:t>
            </a:r>
            <a:r>
              <a:rPr lang="de-DE" b="1" dirty="0"/>
              <a:t>I</a:t>
            </a:r>
            <a:r>
              <a:rPr lang="de-DE" b="1" dirty="0" smtClean="0"/>
              <a:t>ntegration: </a:t>
            </a:r>
            <a:r>
              <a:rPr lang="de-DE" b="1" dirty="0"/>
              <a:t>E</a:t>
            </a:r>
            <a:r>
              <a:rPr lang="de-DE" b="1" dirty="0" smtClean="0"/>
              <a:t>nd </a:t>
            </a:r>
            <a:r>
              <a:rPr lang="de-DE" b="1" dirty="0" err="1" smtClean="0"/>
              <a:t>of</a:t>
            </a:r>
            <a:r>
              <a:rPr lang="de-DE" b="1" dirty="0" smtClean="0"/>
              <a:t> August 2012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2706" name="Picture 2" descr="C:\Users\Czekala.RPG\Desktop\Aktuell\ISTP-------------\Talk\sc-bilder\SC-Open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4" t="6198" r="14235"/>
          <a:stretch/>
        </p:blipFill>
        <p:spPr bwMode="auto">
          <a:xfrm>
            <a:off x="1363216" y="692696"/>
            <a:ext cx="6305128" cy="56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3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de-DE" sz="3300" b="1" dirty="0" smtClean="0"/>
              <a:t>RPG-FMCW-94</a:t>
            </a:r>
          </a:p>
          <a:p>
            <a:pPr algn="ctr" eaLnBrk="1" hangingPunct="1">
              <a:buNone/>
              <a:defRPr/>
            </a:pPr>
            <a:r>
              <a:rPr lang="de-DE" sz="3300" b="1" dirty="0" smtClean="0"/>
              <a:t>      RPG-FMCW-94-DP</a:t>
            </a:r>
            <a:endParaRPr lang="de-DE" sz="3300" b="1" dirty="0"/>
          </a:p>
          <a:p>
            <a:pPr algn="ctr" eaLnBrk="1" hangingPunct="1">
              <a:buFontTx/>
              <a:buNone/>
              <a:defRPr/>
            </a:pPr>
            <a:endParaRPr lang="de-DE" sz="1000" b="1" dirty="0" smtClean="0"/>
          </a:p>
          <a:p>
            <a:pPr algn="ctr" eaLnBrk="1" hangingPunct="1">
              <a:buFontTx/>
              <a:buNone/>
              <a:defRPr/>
            </a:pPr>
            <a:r>
              <a:rPr lang="de-DE" sz="3300" smtClean="0"/>
              <a:t>    A </a:t>
            </a:r>
            <a:r>
              <a:rPr lang="de-DE" sz="3300" dirty="0" err="1" smtClean="0"/>
              <a:t>Cloud</a:t>
            </a:r>
            <a:r>
              <a:rPr lang="de-DE" sz="3300" dirty="0" smtClean="0"/>
              <a:t> Radar </a:t>
            </a:r>
            <a:r>
              <a:rPr lang="de-DE" sz="3300" dirty="0" err="1" smtClean="0"/>
              <a:t>by</a:t>
            </a:r>
            <a:r>
              <a:rPr lang="de-DE" sz="3300" dirty="0" smtClean="0"/>
              <a:t> RPG</a:t>
            </a:r>
            <a:endParaRPr lang="de-DE" sz="1600" dirty="0" smtClean="0"/>
          </a:p>
          <a:p>
            <a:pPr algn="ctr" eaLnBrk="1" hangingPunct="1">
              <a:buFontTx/>
              <a:buNone/>
              <a:defRPr/>
            </a:pPr>
            <a:r>
              <a:rPr lang="de-DE" sz="1600" dirty="0" smtClean="0"/>
              <a:t> </a:t>
            </a:r>
          </a:p>
          <a:p>
            <a:pPr lvl="1" eaLnBrk="1" hangingPunct="1">
              <a:defRPr/>
            </a:pPr>
            <a:r>
              <a:rPr lang="de-DE" sz="2400" dirty="0" err="1" smtClean="0"/>
              <a:t>Frequency</a:t>
            </a:r>
            <a:r>
              <a:rPr lang="de-DE" sz="2400" dirty="0" smtClean="0"/>
              <a:t> </a:t>
            </a:r>
            <a:r>
              <a:rPr lang="de-DE" sz="2400" dirty="0" err="1" smtClean="0"/>
              <a:t>Modulated</a:t>
            </a:r>
            <a:r>
              <a:rPr lang="de-DE" sz="2400" dirty="0" smtClean="0"/>
              <a:t>, </a:t>
            </a:r>
            <a:r>
              <a:rPr lang="de-DE" sz="2400" dirty="0" err="1" smtClean="0"/>
              <a:t>Continuous</a:t>
            </a:r>
            <a:r>
              <a:rPr lang="de-DE" sz="2400" dirty="0" smtClean="0"/>
              <a:t> Wave, 94 GHz</a:t>
            </a:r>
          </a:p>
          <a:p>
            <a:pPr lvl="1" eaLnBrk="1" hangingPunct="1">
              <a:defRPr/>
            </a:pPr>
            <a:r>
              <a:rPr lang="de-DE" sz="2400" dirty="0" smtClean="0"/>
              <a:t>Low </a:t>
            </a:r>
            <a:r>
              <a:rPr lang="de-DE" sz="2400" dirty="0" err="1" smtClean="0"/>
              <a:t>mode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fog</a:t>
            </a:r>
            <a:r>
              <a:rPr lang="de-DE" sz="2400" dirty="0" smtClean="0"/>
              <a:t>, high </a:t>
            </a:r>
            <a:r>
              <a:rPr lang="de-DE" sz="2400" dirty="0" err="1" smtClean="0"/>
              <a:t>mode</a:t>
            </a:r>
            <a:r>
              <a:rPr lang="de-DE" sz="2400" dirty="0" smtClean="0"/>
              <a:t> </a:t>
            </a:r>
            <a:r>
              <a:rPr lang="de-DE" sz="2400" dirty="0" err="1" smtClean="0"/>
              <a:t>up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12 km </a:t>
            </a:r>
          </a:p>
          <a:p>
            <a:pPr lvl="1" eaLnBrk="1" hangingPunct="1">
              <a:defRPr/>
            </a:pPr>
            <a:r>
              <a:rPr lang="de-DE" sz="2400" dirty="0" smtClean="0"/>
              <a:t>Re-</a:t>
            </a:r>
            <a:r>
              <a:rPr lang="de-DE" sz="2400" dirty="0" err="1" smtClean="0"/>
              <a:t>using</a:t>
            </a:r>
            <a:r>
              <a:rPr lang="de-DE" sz="2400" dirty="0" smtClean="0"/>
              <a:t> RPG </a:t>
            </a:r>
            <a:r>
              <a:rPr lang="de-DE" sz="2400" dirty="0" err="1" smtClean="0"/>
              <a:t>technology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Tx</a:t>
            </a:r>
            <a:r>
              <a:rPr lang="de-DE" sz="2400" dirty="0" smtClean="0"/>
              <a:t>/</a:t>
            </a:r>
            <a:r>
              <a:rPr lang="de-DE" sz="2400" dirty="0" err="1" smtClean="0"/>
              <a:t>Rx</a:t>
            </a:r>
            <a:r>
              <a:rPr lang="de-DE" sz="2400" dirty="0" smtClean="0"/>
              <a:t> </a:t>
            </a:r>
            <a:r>
              <a:rPr lang="de-DE" sz="2400" dirty="0" err="1" smtClean="0"/>
              <a:t>systems</a:t>
            </a:r>
            <a:r>
              <a:rPr lang="de-DE" sz="2400" dirty="0" smtClean="0"/>
              <a:t> and </a:t>
            </a:r>
            <a:r>
              <a:rPr lang="de-DE" sz="2400" dirty="0" err="1" smtClean="0"/>
              <a:t>network</a:t>
            </a:r>
            <a:r>
              <a:rPr lang="de-DE" sz="2400" dirty="0" smtClean="0"/>
              <a:t> </a:t>
            </a:r>
            <a:r>
              <a:rPr lang="de-DE" sz="2400" dirty="0" err="1" smtClean="0"/>
              <a:t>analysis</a:t>
            </a:r>
            <a:endParaRPr lang="de-DE" sz="2400" dirty="0" smtClean="0"/>
          </a:p>
          <a:p>
            <a:pPr lvl="1" eaLnBrk="1" hangingPunct="1">
              <a:defRPr/>
            </a:pPr>
            <a:r>
              <a:rPr lang="de-DE" sz="2400" dirty="0" smtClean="0"/>
              <a:t>Re-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infrastructure</a:t>
            </a:r>
            <a:r>
              <a:rPr lang="de-DE" sz="2400" dirty="0" smtClean="0"/>
              <a:t> (</a:t>
            </a:r>
            <a:r>
              <a:rPr lang="de-DE" sz="2400" dirty="0" err="1" smtClean="0"/>
              <a:t>housing</a:t>
            </a:r>
            <a:r>
              <a:rPr lang="de-DE" sz="2400" dirty="0" smtClean="0"/>
              <a:t>, </a:t>
            </a:r>
            <a:r>
              <a:rPr lang="de-DE" sz="2400" dirty="0" err="1" smtClean="0"/>
              <a:t>steering</a:t>
            </a:r>
            <a:r>
              <a:rPr lang="de-DE" sz="2400" dirty="0" smtClean="0"/>
              <a:t>, </a:t>
            </a:r>
            <a:r>
              <a:rPr lang="de-DE" sz="2400" dirty="0" err="1" smtClean="0"/>
              <a:t>control</a:t>
            </a:r>
            <a:r>
              <a:rPr lang="de-DE" sz="2400" dirty="0" smtClean="0"/>
              <a:t>,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processing</a:t>
            </a:r>
            <a:r>
              <a:rPr lang="de-DE" sz="2400" dirty="0" smtClean="0"/>
              <a:t>)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microwave</a:t>
            </a:r>
            <a:r>
              <a:rPr lang="de-DE" sz="2400" dirty="0" smtClean="0"/>
              <a:t> </a:t>
            </a:r>
            <a:r>
              <a:rPr lang="de-DE" sz="2400" dirty="0" err="1" smtClean="0"/>
              <a:t>radiometers</a:t>
            </a:r>
            <a:endParaRPr lang="de-DE" sz="2400" dirty="0" smtClean="0"/>
          </a:p>
          <a:p>
            <a:pPr lvl="1" eaLnBrk="1" hangingPunct="1">
              <a:defRPr/>
            </a:pPr>
            <a:r>
              <a:rPr lang="de-DE" sz="2400" dirty="0" err="1" smtClean="0"/>
              <a:t>Supported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Fraunhofer Institute </a:t>
            </a:r>
            <a:r>
              <a:rPr lang="de-DE" sz="2400" dirty="0" err="1" smtClean="0"/>
              <a:t>for</a:t>
            </a:r>
            <a:r>
              <a:rPr lang="de-DE" sz="2400" dirty="0" smtClean="0"/>
              <a:t> RF Technology and Radar (</a:t>
            </a:r>
            <a:r>
              <a:rPr lang="de-DE" sz="2400" dirty="0" err="1" smtClean="0"/>
              <a:t>FhG</a:t>
            </a:r>
            <a:r>
              <a:rPr lang="de-DE" sz="2400" dirty="0" smtClean="0"/>
              <a:t>-FHR, Wachtberg, Germany, </a:t>
            </a:r>
            <a:r>
              <a:rPr lang="de-DE" sz="2400" dirty="0" err="1" smtClean="0"/>
              <a:t>formerly</a:t>
            </a:r>
            <a:r>
              <a:rPr lang="de-DE" sz="2400" dirty="0" smtClean="0"/>
              <a:t> FGAN) </a:t>
            </a:r>
            <a:endParaRPr lang="de-DE" sz="800" dirty="0" smtClean="0"/>
          </a:p>
          <a:p>
            <a:pPr marL="457200" lvl="1" indent="0" algn="ctr" eaLnBrk="1" hangingPunct="1">
              <a:buNone/>
              <a:defRPr/>
            </a:pPr>
            <a:endParaRPr lang="de-DE" sz="800" dirty="0"/>
          </a:p>
          <a:p>
            <a:pPr marL="457200" lvl="1" indent="0" algn="ctr" eaLnBrk="1" hangingPunct="1">
              <a:buNone/>
              <a:defRPr/>
            </a:pPr>
            <a:r>
              <a:rPr lang="de-DE" sz="2400" b="1" dirty="0" err="1" smtClean="0"/>
              <a:t>Availability</a:t>
            </a:r>
            <a:r>
              <a:rPr lang="de-DE" sz="2400" b="1" dirty="0" smtClean="0"/>
              <a:t>: Mid </a:t>
            </a:r>
            <a:r>
              <a:rPr lang="de-DE" sz="2400" b="1" dirty="0" err="1"/>
              <a:t>of</a:t>
            </a:r>
            <a:r>
              <a:rPr lang="de-DE" sz="2400" b="1" dirty="0"/>
              <a:t> 2013</a:t>
            </a:r>
          </a:p>
          <a:p>
            <a:pPr lvl="1" eaLnBrk="1" hangingPunct="1">
              <a:defRPr/>
            </a:pPr>
            <a:endParaRPr lang="de-DE" sz="2400" dirty="0" smtClean="0"/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29292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FMCW Radar </a:t>
            </a:r>
            <a:r>
              <a:rPr lang="de-DE" b="1" dirty="0" err="1" smtClean="0"/>
              <a:t>Concept</a:t>
            </a:r>
            <a:r>
              <a:rPr lang="de-DE" b="1" dirty="0" smtClean="0"/>
              <a:t> (in </a:t>
            </a:r>
            <a:r>
              <a:rPr lang="de-DE" b="1" dirty="0" err="1" smtClean="0"/>
              <a:t>brief</a:t>
            </a:r>
            <a:r>
              <a:rPr lang="de-DE" b="1" dirty="0" smtClean="0"/>
              <a:t>)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10" name="Picture 14" descr="Fmcw_prinzi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7" y="692696"/>
            <a:ext cx="4504987" cy="270299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Bsp2_CW-Rad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13" y="537938"/>
            <a:ext cx="4239868" cy="3297224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677754"/>
              </p:ext>
            </p:extLst>
          </p:nvPr>
        </p:nvGraphicFramePr>
        <p:xfrm>
          <a:off x="3195638" y="3521075"/>
          <a:ext cx="5552826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2" name="Formel" r:id="rId5" imgW="5473440" imgH="723600" progId="Equation.3">
                  <p:embed/>
                </p:oleObj>
              </mc:Choice>
              <mc:Fallback>
                <p:oleObj name="Formel" r:id="rId5" imgW="5473440" imgH="723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3521075"/>
                        <a:ext cx="5552826" cy="730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163360"/>
              </p:ext>
            </p:extLst>
          </p:nvPr>
        </p:nvGraphicFramePr>
        <p:xfrm>
          <a:off x="3203848" y="4471963"/>
          <a:ext cx="9239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3" name="Formel" r:id="rId7" imgW="926698" imgH="723586" progId="Equation.3">
                  <p:embed/>
                </p:oleObj>
              </mc:Choice>
              <mc:Fallback>
                <p:oleObj name="Formel" r:id="rId7" imgW="926698" imgH="72358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471963"/>
                        <a:ext cx="923925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359794"/>
              </p:ext>
            </p:extLst>
          </p:nvPr>
        </p:nvGraphicFramePr>
        <p:xfrm>
          <a:off x="7596336" y="4438625"/>
          <a:ext cx="9144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4" name="Formel" r:id="rId9" imgW="914400" imgH="787400" progId="Equation.3">
                  <p:embed/>
                </p:oleObj>
              </mc:Choice>
              <mc:Fallback>
                <p:oleObj name="Formel" r:id="rId9" imgW="9144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4438625"/>
                        <a:ext cx="914400" cy="79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08123"/>
              </p:ext>
            </p:extLst>
          </p:nvPr>
        </p:nvGraphicFramePr>
        <p:xfrm>
          <a:off x="3262717" y="5433020"/>
          <a:ext cx="486727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5" name="Formel" r:id="rId11" imgW="4864100" imgH="876300" progId="Equation.3">
                  <p:embed/>
                </p:oleObj>
              </mc:Choice>
              <mc:Fallback>
                <p:oleObj name="Formel" r:id="rId11" imgW="48641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717" y="5433020"/>
                        <a:ext cx="4867275" cy="8763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09052" y="3701296"/>
            <a:ext cx="211392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2400" dirty="0" err="1"/>
              <a:t>Distance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Object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24" name="Textfeld 23"/>
          <p:cNvSpPr txBox="1"/>
          <p:nvPr/>
        </p:nvSpPr>
        <p:spPr>
          <a:xfrm>
            <a:off x="209052" y="4649247"/>
            <a:ext cx="2048125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2400" dirty="0" err="1"/>
              <a:t>Altitude</a:t>
            </a:r>
            <a:r>
              <a:rPr lang="de-DE" sz="2400" dirty="0"/>
              <a:t> Resolution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25" name="Textfeld 24"/>
          <p:cNvSpPr txBox="1"/>
          <p:nvPr/>
        </p:nvSpPr>
        <p:spPr>
          <a:xfrm>
            <a:off x="220264" y="5589240"/>
            <a:ext cx="3057609" cy="5040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2400" dirty="0"/>
              <a:t>Radar </a:t>
            </a:r>
            <a:r>
              <a:rPr lang="de-DE" sz="2400" dirty="0" err="1"/>
              <a:t>Reflectivity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26" name="Textfeld 25"/>
          <p:cNvSpPr txBox="1"/>
          <p:nvPr/>
        </p:nvSpPr>
        <p:spPr>
          <a:xfrm>
            <a:off x="5815131" y="4649246"/>
            <a:ext cx="1277149" cy="5079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2400" dirty="0" err="1"/>
              <a:t>Velocity</a:t>
            </a:r>
            <a:r>
              <a:rPr lang="de-DE" sz="2400" dirty="0" smtClean="0"/>
              <a:t>:</a:t>
            </a:r>
            <a:endParaRPr lang="de-DE" sz="2400" dirty="0"/>
          </a:p>
        </p:txBody>
      </p:sp>
      <p:sp>
        <p:nvSpPr>
          <p:cNvPr id="7" name="Ellipse 6"/>
          <p:cNvSpPr/>
          <p:nvPr/>
        </p:nvSpPr>
        <p:spPr>
          <a:xfrm>
            <a:off x="3826520" y="4894561"/>
            <a:ext cx="360040" cy="3600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RPG-FMCW-94 </a:t>
            </a:r>
            <a:r>
              <a:rPr lang="de-DE" b="1" dirty="0" err="1" smtClean="0"/>
              <a:t>Specifications</a:t>
            </a:r>
            <a:r>
              <a:rPr lang="de-DE" b="1" dirty="0" smtClean="0"/>
              <a:t> (I)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07904" y="764704"/>
            <a:ext cx="5436096" cy="57606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Operating </a:t>
            </a:r>
            <a:r>
              <a:rPr lang="en-US" sz="2000" dirty="0"/>
              <a:t>Frequency: 	94 GHz +/-150 MHz</a:t>
            </a:r>
          </a:p>
          <a:p>
            <a:pPr marL="0" indent="0">
              <a:buNone/>
            </a:pPr>
            <a:r>
              <a:rPr lang="en-US" sz="2000" dirty="0"/>
              <a:t>IF Range: 		</a:t>
            </a:r>
            <a:r>
              <a:rPr lang="en-US" sz="2000" dirty="0" smtClean="0"/>
              <a:t>0.5  </a:t>
            </a:r>
            <a:r>
              <a:rPr lang="en-US" sz="2000" dirty="0"/>
              <a:t>MHz to 1.3 MHz</a:t>
            </a:r>
          </a:p>
          <a:p>
            <a:pPr marL="0" indent="0">
              <a:buNone/>
            </a:pPr>
            <a:r>
              <a:rPr lang="en-US" sz="2000" dirty="0"/>
              <a:t>Continuous Power</a:t>
            </a:r>
            <a:r>
              <a:rPr lang="en-US" sz="2000" dirty="0" smtClean="0"/>
              <a:t>:	500 </a:t>
            </a:r>
            <a:r>
              <a:rPr lang="en-US" sz="2000" dirty="0" err="1" smtClean="0"/>
              <a:t>mW</a:t>
            </a:r>
            <a:r>
              <a:rPr lang="en-US" sz="2000" dirty="0" smtClean="0"/>
              <a:t> (Solid State)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T/R Type: 		Bi-static</a:t>
            </a:r>
          </a:p>
          <a:p>
            <a:pPr marL="0" indent="0">
              <a:buNone/>
            </a:pPr>
            <a:r>
              <a:rPr lang="en-US" sz="2000" dirty="0"/>
              <a:t>Antenna Diameter: 	</a:t>
            </a:r>
            <a:r>
              <a:rPr lang="en-US" sz="2000" dirty="0" smtClean="0"/>
              <a:t>500 </a:t>
            </a:r>
            <a:r>
              <a:rPr lang="en-US" sz="2000" dirty="0"/>
              <a:t>mm</a:t>
            </a:r>
          </a:p>
          <a:p>
            <a:pPr marL="0" indent="0">
              <a:buNone/>
            </a:pPr>
            <a:r>
              <a:rPr lang="en-US" sz="2000" dirty="0"/>
              <a:t>Gain: 			52 dB</a:t>
            </a:r>
          </a:p>
          <a:p>
            <a:pPr marL="0" indent="0">
              <a:buNone/>
            </a:pPr>
            <a:r>
              <a:rPr lang="en-US" sz="2000" dirty="0"/>
              <a:t>Chirp Rate:		100 / sec</a:t>
            </a:r>
          </a:p>
          <a:p>
            <a:pPr marL="0" indent="0">
              <a:buNone/>
            </a:pPr>
            <a:r>
              <a:rPr lang="en-US" sz="2000" dirty="0"/>
              <a:t>Chirp Variations:	</a:t>
            </a:r>
            <a:r>
              <a:rPr lang="en-US" sz="2000" dirty="0" smtClean="0"/>
              <a:t>	7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Passive LWP Channel:	89 </a:t>
            </a:r>
            <a:r>
              <a:rPr lang="en-US" sz="2000" dirty="0" err="1"/>
              <a:t>Ghz</a:t>
            </a:r>
            <a:r>
              <a:rPr lang="en-US" sz="2000" dirty="0"/>
              <a:t> (optional)</a:t>
            </a:r>
          </a:p>
          <a:p>
            <a:pPr marL="0" indent="0">
              <a:buNone/>
            </a:pPr>
            <a:r>
              <a:rPr lang="en-US" sz="2000" dirty="0"/>
              <a:t>Dynamic Range: 	</a:t>
            </a:r>
            <a:r>
              <a:rPr lang="en-US" sz="2000" dirty="0" smtClean="0"/>
              <a:t>	-</a:t>
            </a:r>
            <a:r>
              <a:rPr lang="en-US" sz="2000" dirty="0"/>
              <a:t>100 </a:t>
            </a:r>
            <a:r>
              <a:rPr lang="en-US" sz="2000" dirty="0" err="1"/>
              <a:t>dBz</a:t>
            </a:r>
            <a:r>
              <a:rPr lang="en-US" sz="2000" dirty="0"/>
              <a:t> to +20 </a:t>
            </a:r>
            <a:r>
              <a:rPr lang="en-US" sz="2000" dirty="0" err="1" smtClean="0"/>
              <a:t>dBz</a:t>
            </a: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9" name="Picture 2" descr="C:\Users\Czekala.RPG\Desktop\Aktuell\ISTP\Screenshot 2012-08-16 14.49.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" y="646087"/>
            <a:ext cx="3422422" cy="58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zekala.RPG\Desktop\Aktuell\ISTP\Screenshot 2012-08-16 14.49.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" y="646087"/>
            <a:ext cx="3444259" cy="58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RPG-FMCW-94 </a:t>
            </a:r>
            <a:r>
              <a:rPr lang="de-DE" b="1" dirty="0" err="1" smtClean="0"/>
              <a:t>Specifications</a:t>
            </a:r>
            <a:r>
              <a:rPr lang="de-DE" b="1" dirty="0" smtClean="0"/>
              <a:t>  (II)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07904" y="764704"/>
            <a:ext cx="5436096" cy="57606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Ranging</a:t>
            </a:r>
            <a:r>
              <a:rPr lang="en-US" sz="2000" dirty="0"/>
              <a:t>: 		</a:t>
            </a:r>
            <a:r>
              <a:rPr lang="en-US" sz="2000" dirty="0" smtClean="0"/>
              <a:t>10 </a:t>
            </a:r>
            <a:r>
              <a:rPr lang="en-US" sz="2000" dirty="0"/>
              <a:t>m </a:t>
            </a:r>
            <a:r>
              <a:rPr lang="en-US" sz="2000" dirty="0" smtClean="0"/>
              <a:t> to  </a:t>
            </a:r>
            <a:r>
              <a:rPr lang="en-US" sz="2000" dirty="0"/>
              <a:t>12 km</a:t>
            </a:r>
          </a:p>
          <a:p>
            <a:pPr marL="0" indent="0">
              <a:buNone/>
            </a:pPr>
            <a:r>
              <a:rPr lang="en-US" sz="2000" dirty="0"/>
              <a:t>Sampling Rate:		1 / 4 seconds</a:t>
            </a:r>
          </a:p>
          <a:p>
            <a:pPr marL="0" indent="0">
              <a:buNone/>
            </a:pPr>
            <a:r>
              <a:rPr lang="en-US" sz="2000" dirty="0"/>
              <a:t>Vertical Resolution:	</a:t>
            </a:r>
            <a:r>
              <a:rPr lang="en-US" sz="2000" dirty="0" smtClean="0"/>
              <a:t>1 </a:t>
            </a:r>
            <a:r>
              <a:rPr lang="en-US" sz="2000" dirty="0"/>
              <a:t>m (r: 10m - 600 m)</a:t>
            </a:r>
          </a:p>
          <a:p>
            <a:pPr marL="0" indent="0">
              <a:buNone/>
            </a:pPr>
            <a:r>
              <a:rPr lang="en-US" sz="2000" dirty="0"/>
              <a:t>			2 m (r: 0.6 – 1.0 km)</a:t>
            </a:r>
          </a:p>
          <a:p>
            <a:pPr marL="0" indent="0">
              <a:buNone/>
            </a:pPr>
            <a:r>
              <a:rPr lang="en-US" sz="2000" dirty="0"/>
              <a:t>			4 m (r: 1.0 – 2.5 km)</a:t>
            </a:r>
          </a:p>
          <a:p>
            <a:pPr marL="0" indent="0">
              <a:buNone/>
            </a:pPr>
            <a:r>
              <a:rPr lang="en-US" sz="2000" dirty="0"/>
              <a:t>			8 m (r: 2.5 – 5.0 km)</a:t>
            </a:r>
          </a:p>
          <a:p>
            <a:pPr marL="0" indent="0">
              <a:buNone/>
            </a:pPr>
            <a:r>
              <a:rPr lang="en-US" sz="2000" dirty="0"/>
              <a:t>			16 m (r: 5.0 – 12.0 km)</a:t>
            </a:r>
          </a:p>
          <a:p>
            <a:pPr marL="0" indent="0">
              <a:buNone/>
            </a:pPr>
            <a:r>
              <a:rPr lang="en-US" sz="2000" dirty="0"/>
              <a:t>Doppler Resolution:	</a:t>
            </a:r>
            <a:r>
              <a:rPr lang="en-US" sz="2000" dirty="0" smtClean="0"/>
              <a:t>+/- </a:t>
            </a:r>
            <a:r>
              <a:rPr lang="en-US" sz="2000" dirty="0"/>
              <a:t>15 cm/sec</a:t>
            </a:r>
          </a:p>
          <a:p>
            <a:pPr marL="0" indent="0">
              <a:buNone/>
            </a:pPr>
            <a:r>
              <a:rPr lang="en-US" sz="2000" dirty="0" err="1"/>
              <a:t>Polarisation</a:t>
            </a:r>
            <a:r>
              <a:rPr lang="en-US" sz="2000" dirty="0"/>
              <a:t>:		v / h (optional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de-DE" sz="600" dirty="0"/>
          </a:p>
          <a:p>
            <a:pPr marL="0" lvl="1" indent="0">
              <a:buNone/>
            </a:pPr>
            <a:r>
              <a:rPr lang="de-DE" sz="2400" b="1" dirty="0" err="1"/>
              <a:t>Availability</a:t>
            </a:r>
            <a:r>
              <a:rPr lang="de-DE" sz="2400" b="1" dirty="0"/>
              <a:t>: Mid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smtClean="0"/>
              <a:t>2013</a:t>
            </a:r>
          </a:p>
          <a:p>
            <a:pPr marL="0" lvl="1" indent="0">
              <a:buNone/>
            </a:pPr>
            <a:endParaRPr lang="de-DE" sz="600" b="1" dirty="0"/>
          </a:p>
          <a:p>
            <a:pPr marL="0" lvl="1" indent="0">
              <a:buNone/>
            </a:pPr>
            <a:r>
              <a:rPr lang="de-DE" sz="2000" dirty="0" err="1" smtClean="0"/>
              <a:t>Possible</a:t>
            </a:r>
            <a:r>
              <a:rPr lang="de-DE" sz="2000" dirty="0" smtClean="0"/>
              <a:t> </a:t>
            </a:r>
            <a:r>
              <a:rPr lang="de-DE" sz="2000" dirty="0" err="1" smtClean="0"/>
              <a:t>extensions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</a:t>
            </a:r>
          </a:p>
          <a:p>
            <a:pPr marL="342900" lvl="1" indent="-342900"/>
            <a:r>
              <a:rPr lang="de-DE" sz="2000" dirty="0"/>
              <a:t>A</a:t>
            </a:r>
            <a:r>
              <a:rPr lang="de-DE" sz="2000" dirty="0" smtClean="0"/>
              <a:t>dditional </a:t>
            </a:r>
            <a:r>
              <a:rPr lang="de-DE" sz="2000" dirty="0" err="1"/>
              <a:t>f</a:t>
            </a:r>
            <a:r>
              <a:rPr lang="de-DE" sz="2000" dirty="0" err="1" smtClean="0"/>
              <a:t>requencies</a:t>
            </a:r>
            <a:endParaRPr lang="de-DE" sz="2000" dirty="0" smtClean="0"/>
          </a:p>
          <a:p>
            <a:pPr marL="342900" lvl="1" indent="-342900"/>
            <a:r>
              <a:rPr lang="de-DE" sz="2000" dirty="0" smtClean="0"/>
              <a:t>Passive </a:t>
            </a:r>
            <a:r>
              <a:rPr lang="de-DE" sz="2000" dirty="0" err="1" smtClean="0"/>
              <a:t>microwave</a:t>
            </a:r>
            <a:r>
              <a:rPr lang="de-DE" sz="2000" dirty="0" smtClean="0"/>
              <a:t> </a:t>
            </a:r>
            <a:r>
              <a:rPr lang="de-DE" sz="2000" dirty="0" err="1" smtClean="0"/>
              <a:t>channels</a:t>
            </a:r>
            <a:endParaRPr lang="de-DE" sz="2000" dirty="0" smtClean="0"/>
          </a:p>
          <a:p>
            <a:pPr marL="342900" lvl="1" indent="-342900"/>
            <a:r>
              <a:rPr lang="de-DE" sz="2000" dirty="0" smtClean="0"/>
              <a:t>Polarisation </a:t>
            </a:r>
            <a:r>
              <a:rPr lang="de-DE" sz="2000" dirty="0" err="1" smtClean="0"/>
              <a:t>options</a:t>
            </a:r>
            <a:endParaRPr lang="de-DE" sz="2000" dirty="0" smtClean="0"/>
          </a:p>
          <a:p>
            <a:pPr marL="0" lvl="1" indent="0">
              <a:buNone/>
            </a:pPr>
            <a:endParaRPr lang="de-DE" sz="2000" dirty="0" smtClean="0"/>
          </a:p>
          <a:p>
            <a:pPr marL="0" lvl="1" indent="0">
              <a:buNone/>
            </a:pPr>
            <a:endParaRPr lang="de-DE" sz="2000" b="1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94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9149752" cy="558000"/>
          </a:xfrm>
        </p:spPr>
        <p:txBody>
          <a:bodyPr/>
          <a:lstStyle/>
          <a:p>
            <a:r>
              <a:rPr lang="de-DE" b="1" dirty="0" smtClean="0"/>
              <a:t>Outline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832648"/>
          </a:xfrm>
        </p:spPr>
        <p:txBody>
          <a:bodyPr/>
          <a:lstStyle/>
          <a:p>
            <a:r>
              <a:rPr lang="de-DE" b="1" dirty="0" smtClean="0"/>
              <a:t>Passive</a:t>
            </a:r>
            <a:r>
              <a:rPr lang="de-DE" dirty="0" smtClean="0"/>
              <a:t> </a:t>
            </a:r>
            <a:r>
              <a:rPr lang="de-DE" dirty="0" err="1"/>
              <a:t>m</a:t>
            </a:r>
            <a:r>
              <a:rPr lang="de-DE" dirty="0" err="1" smtClean="0"/>
              <a:t>icrowave</a:t>
            </a:r>
            <a:r>
              <a:rPr lang="de-DE" dirty="0" smtClean="0"/>
              <a:t> </a:t>
            </a:r>
            <a:r>
              <a:rPr lang="de-DE" dirty="0" err="1" smtClean="0"/>
              <a:t>radiometer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Boundary</a:t>
            </a:r>
            <a:r>
              <a:rPr lang="de-DE" dirty="0" smtClean="0"/>
              <a:t> Layer (BL) T-</a:t>
            </a:r>
            <a:r>
              <a:rPr lang="de-DE" dirty="0" err="1" smtClean="0"/>
              <a:t>profiling</a:t>
            </a:r>
            <a:r>
              <a:rPr lang="de-DE" dirty="0" smtClean="0"/>
              <a:t>:  </a:t>
            </a:r>
          </a:p>
          <a:p>
            <a:pPr lvl="1"/>
            <a:r>
              <a:rPr lang="de-DE" sz="2000" dirty="0" smtClean="0"/>
              <a:t>The </a:t>
            </a:r>
            <a:r>
              <a:rPr lang="de-DE" sz="2000" dirty="0" err="1" smtClean="0"/>
              <a:t>concept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elevation</a:t>
            </a:r>
            <a:r>
              <a:rPr lang="de-DE" sz="2000" dirty="0" smtClean="0"/>
              <a:t> </a:t>
            </a:r>
            <a:r>
              <a:rPr lang="de-DE" sz="2000" dirty="0" err="1" smtClean="0"/>
              <a:t>scans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saturated</a:t>
            </a:r>
            <a:r>
              <a:rPr lang="de-DE" sz="2000" dirty="0" smtClean="0"/>
              <a:t> </a:t>
            </a:r>
            <a:r>
              <a:rPr lang="de-DE" sz="2000" dirty="0" err="1" smtClean="0"/>
              <a:t>channels</a:t>
            </a:r>
            <a:endParaRPr lang="de-DE" sz="2000" dirty="0" smtClean="0"/>
          </a:p>
          <a:p>
            <a:pPr lvl="1"/>
            <a:r>
              <a:rPr lang="de-DE" sz="2000" dirty="0" smtClean="0"/>
              <a:t>The </a:t>
            </a:r>
            <a:r>
              <a:rPr lang="de-DE" sz="2000" dirty="0" err="1" smtClean="0"/>
              <a:t>expected</a:t>
            </a:r>
            <a:r>
              <a:rPr lang="de-DE" sz="2000" dirty="0" smtClean="0"/>
              <a:t> </a:t>
            </a:r>
            <a:r>
              <a:rPr lang="de-DE" sz="2000" dirty="0" err="1" smtClean="0"/>
              <a:t>signal</a:t>
            </a:r>
            <a:endParaRPr lang="de-DE" sz="2000" dirty="0" smtClean="0"/>
          </a:p>
          <a:p>
            <a:pPr lvl="1"/>
            <a:r>
              <a:rPr lang="de-DE" sz="2000" dirty="0" err="1" smtClean="0"/>
              <a:t>Requirements</a:t>
            </a:r>
            <a:r>
              <a:rPr lang="de-DE" sz="2000" dirty="0" smtClean="0"/>
              <a:t> on </a:t>
            </a:r>
            <a:r>
              <a:rPr lang="de-DE" sz="2000" dirty="0" err="1" smtClean="0"/>
              <a:t>instrument</a:t>
            </a:r>
            <a:r>
              <a:rPr lang="de-DE" sz="2000" dirty="0" smtClean="0"/>
              <a:t> design / </a:t>
            </a:r>
            <a:r>
              <a:rPr lang="de-DE" sz="2000" dirty="0" err="1" smtClean="0"/>
              <a:t>receiver</a:t>
            </a:r>
            <a:r>
              <a:rPr lang="de-DE" sz="2000" dirty="0" smtClean="0"/>
              <a:t> </a:t>
            </a:r>
            <a:r>
              <a:rPr lang="de-DE" sz="2000" dirty="0" err="1" smtClean="0"/>
              <a:t>improvement</a:t>
            </a:r>
            <a:endParaRPr lang="de-DE" sz="2000" dirty="0" smtClean="0"/>
          </a:p>
          <a:p>
            <a:pPr lvl="1"/>
            <a:endParaRPr lang="de-DE" sz="600" dirty="0" smtClean="0"/>
          </a:p>
          <a:p>
            <a:r>
              <a:rPr lang="de-DE" b="1" dirty="0" err="1" smtClean="0"/>
              <a:t>Active</a:t>
            </a:r>
            <a:r>
              <a:rPr lang="de-DE" dirty="0" smtClean="0"/>
              <a:t> / </a:t>
            </a:r>
            <a:r>
              <a:rPr lang="de-DE" dirty="0" err="1" smtClean="0"/>
              <a:t>Scintillometry</a:t>
            </a:r>
            <a:r>
              <a:rPr lang="de-DE" dirty="0" smtClean="0"/>
              <a:t>:</a:t>
            </a:r>
          </a:p>
          <a:p>
            <a:pPr lvl="1"/>
            <a:r>
              <a:rPr lang="de-DE" sz="2000" dirty="0" err="1" smtClean="0"/>
              <a:t>Concept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direct</a:t>
            </a:r>
            <a:r>
              <a:rPr lang="de-DE" sz="2000" dirty="0" smtClean="0"/>
              <a:t> </a:t>
            </a:r>
            <a:r>
              <a:rPr lang="de-DE" sz="2000" dirty="0" err="1"/>
              <a:t>m</a:t>
            </a:r>
            <a:r>
              <a:rPr lang="de-DE" sz="2000" dirty="0" err="1" smtClean="0"/>
              <a:t>easurement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latent </a:t>
            </a:r>
            <a:r>
              <a:rPr lang="de-DE" sz="2000" dirty="0" err="1" smtClean="0"/>
              <a:t>heat</a:t>
            </a:r>
            <a:r>
              <a:rPr lang="de-DE" sz="2000" dirty="0" smtClean="0"/>
              <a:t> </a:t>
            </a:r>
            <a:r>
              <a:rPr lang="de-DE" sz="2000" dirty="0" err="1" smtClean="0"/>
              <a:t>flux</a:t>
            </a:r>
            <a:r>
              <a:rPr lang="de-DE" sz="2000" dirty="0" smtClean="0"/>
              <a:t> (</a:t>
            </a:r>
            <a:r>
              <a:rPr lang="de-DE" sz="2000" dirty="0" err="1"/>
              <a:t>e</a:t>
            </a:r>
            <a:r>
              <a:rPr lang="de-DE" sz="2000" dirty="0" err="1" smtClean="0"/>
              <a:t>vapotranspiration</a:t>
            </a:r>
            <a:r>
              <a:rPr lang="de-DE" sz="2000" dirty="0" smtClean="0"/>
              <a:t>)</a:t>
            </a:r>
            <a:br>
              <a:rPr lang="de-DE" sz="2000" dirty="0" smtClean="0"/>
            </a:br>
            <a:r>
              <a:rPr lang="de-DE" sz="2000" i="1" dirty="0" smtClean="0"/>
              <a:t>(</a:t>
            </a:r>
            <a:r>
              <a:rPr lang="de-DE" sz="2000" i="1" dirty="0" err="1" smtClean="0"/>
              <a:t>when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combined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with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optical</a:t>
            </a:r>
            <a:r>
              <a:rPr lang="de-DE" sz="2000" i="1" dirty="0" smtClean="0"/>
              <a:t> scintillometer)</a:t>
            </a:r>
            <a:r>
              <a:rPr lang="de-DE" sz="2000" dirty="0"/>
              <a:t> </a:t>
            </a:r>
            <a:endParaRPr lang="de-DE" sz="2000" dirty="0" smtClean="0"/>
          </a:p>
          <a:p>
            <a:pPr lvl="1"/>
            <a:r>
              <a:rPr lang="de-DE" sz="2000" dirty="0" smtClean="0"/>
              <a:t>Design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Transmit</a:t>
            </a:r>
            <a:r>
              <a:rPr lang="de-DE" sz="2000" dirty="0" smtClean="0"/>
              <a:t>/</a:t>
            </a:r>
            <a:r>
              <a:rPr lang="de-DE" sz="2000" dirty="0" err="1" smtClean="0"/>
              <a:t>Receive</a:t>
            </a:r>
            <a:r>
              <a:rPr lang="de-DE" sz="2000" dirty="0" smtClean="0"/>
              <a:t> </a:t>
            </a:r>
            <a:r>
              <a:rPr lang="de-DE" sz="2000" dirty="0" err="1"/>
              <a:t>s</a:t>
            </a:r>
            <a:r>
              <a:rPr lang="de-DE" sz="2000" dirty="0" err="1" smtClean="0"/>
              <a:t>ystem</a:t>
            </a:r>
            <a:r>
              <a:rPr lang="de-DE" sz="2000" dirty="0" smtClean="0"/>
              <a:t> </a:t>
            </a:r>
            <a:r>
              <a:rPr lang="de-DE" sz="2000" dirty="0" err="1"/>
              <a:t>at</a:t>
            </a:r>
            <a:r>
              <a:rPr lang="de-DE" sz="2000" dirty="0"/>
              <a:t> 160.8 GHz</a:t>
            </a:r>
          </a:p>
          <a:p>
            <a:pPr lvl="1"/>
            <a:r>
              <a:rPr lang="de-DE" sz="2000" dirty="0" smtClean="0"/>
              <a:t>Prototype </a:t>
            </a:r>
            <a:r>
              <a:rPr lang="de-DE" sz="2000" dirty="0" err="1" smtClean="0"/>
              <a:t>assembly</a:t>
            </a:r>
            <a:endParaRPr lang="de-DE" sz="600" dirty="0" smtClean="0"/>
          </a:p>
          <a:p>
            <a:pPr lvl="1"/>
            <a:endParaRPr lang="de-DE" sz="600" dirty="0" smtClean="0"/>
          </a:p>
          <a:p>
            <a:r>
              <a:rPr lang="de-DE" b="1" dirty="0" err="1" smtClean="0"/>
              <a:t>Active</a:t>
            </a:r>
            <a:r>
              <a:rPr lang="de-DE" dirty="0" smtClean="0"/>
              <a:t> / FMCW </a:t>
            </a:r>
            <a:r>
              <a:rPr lang="de-DE" dirty="0" err="1"/>
              <a:t>c</a:t>
            </a:r>
            <a:r>
              <a:rPr lang="de-DE" dirty="0" err="1" smtClean="0"/>
              <a:t>loud</a:t>
            </a:r>
            <a:r>
              <a:rPr lang="de-DE" dirty="0" smtClean="0"/>
              <a:t> </a:t>
            </a:r>
            <a:r>
              <a:rPr lang="de-DE" dirty="0" err="1" smtClean="0"/>
              <a:t>radar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94 GHz</a:t>
            </a:r>
            <a:endParaRPr lang="de-DE" dirty="0"/>
          </a:p>
          <a:p>
            <a:pPr lvl="1"/>
            <a:r>
              <a:rPr lang="de-DE" sz="2000" dirty="0" err="1" smtClean="0"/>
              <a:t>Concept</a:t>
            </a:r>
            <a:r>
              <a:rPr lang="de-DE" sz="2000" dirty="0" smtClean="0"/>
              <a:t>, design </a:t>
            </a:r>
            <a:r>
              <a:rPr lang="de-DE" sz="2000" dirty="0" err="1"/>
              <a:t>d</a:t>
            </a:r>
            <a:r>
              <a:rPr lang="de-DE" sz="2000" dirty="0" err="1" smtClean="0"/>
              <a:t>rivers</a:t>
            </a:r>
            <a:endParaRPr lang="de-DE" sz="2000" dirty="0" smtClean="0"/>
          </a:p>
          <a:p>
            <a:pPr lvl="1"/>
            <a:r>
              <a:rPr lang="de-DE" sz="2000" dirty="0" err="1" smtClean="0"/>
              <a:t>Preliminary</a:t>
            </a:r>
            <a:r>
              <a:rPr lang="de-DE" sz="2000" dirty="0" smtClean="0"/>
              <a:t> Instrument </a:t>
            </a:r>
            <a:r>
              <a:rPr lang="de-DE" sz="2000" dirty="0" err="1"/>
              <a:t>s</a:t>
            </a:r>
            <a:r>
              <a:rPr lang="de-DE" sz="2000" dirty="0" err="1" smtClean="0"/>
              <a:t>pecifications</a:t>
            </a:r>
            <a:endParaRPr lang="de-DE" sz="2000" dirty="0" smtClean="0"/>
          </a:p>
          <a:p>
            <a:pPr lvl="1"/>
            <a:endParaRPr lang="de-DE" sz="600" i="1" dirty="0" smtClean="0"/>
          </a:p>
          <a:p>
            <a:r>
              <a:rPr lang="de-DE" b="1" dirty="0" smtClean="0">
                <a:solidFill>
                  <a:prstClr val="black"/>
                </a:solidFill>
              </a:rPr>
              <a:t>Summary / </a:t>
            </a:r>
            <a:r>
              <a:rPr lang="de-DE" b="1" dirty="0" err="1" smtClean="0">
                <a:solidFill>
                  <a:prstClr val="black"/>
                </a:solidFill>
              </a:rPr>
              <a:t>Conclusions</a:t>
            </a:r>
            <a:r>
              <a:rPr lang="de-DE" sz="2000" i="1" dirty="0" smtClean="0"/>
              <a:t/>
            </a:r>
            <a:br>
              <a:rPr lang="de-DE" sz="2000" i="1" dirty="0" smtClean="0"/>
            </a:br>
            <a:endParaRPr lang="de-DE" sz="2000" i="1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ISTP-2012,  </a:t>
            </a:r>
            <a:r>
              <a:rPr lang="de-DE" dirty="0" err="1" smtClean="0"/>
              <a:t>L‘Aquila</a:t>
            </a:r>
            <a:r>
              <a:rPr lang="de-DE" dirty="0" smtClean="0"/>
              <a:t>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98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Summary / </a:t>
            </a:r>
            <a:r>
              <a:rPr lang="de-DE" b="1" dirty="0" err="1" smtClean="0"/>
              <a:t>Conclusions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568800"/>
            <a:ext cx="8892480" cy="5956544"/>
          </a:xfrm>
        </p:spPr>
        <p:txBody>
          <a:bodyPr/>
          <a:lstStyle/>
          <a:p>
            <a:r>
              <a:rPr lang="de-DE" sz="2800" dirty="0" err="1" smtClean="0"/>
              <a:t>Microwave</a:t>
            </a:r>
            <a:r>
              <a:rPr lang="de-DE" sz="2800" dirty="0" smtClean="0"/>
              <a:t> Radiometers</a:t>
            </a:r>
          </a:p>
          <a:p>
            <a:pPr lvl="1"/>
            <a:r>
              <a:rPr lang="de-DE" sz="2200" dirty="0" smtClean="0"/>
              <a:t>High-resolution </a:t>
            </a:r>
            <a:r>
              <a:rPr lang="de-DE" sz="2200" dirty="0" err="1" smtClean="0"/>
              <a:t>boundary</a:t>
            </a:r>
            <a:r>
              <a:rPr lang="de-DE" sz="2200" dirty="0" smtClean="0"/>
              <a:t> </a:t>
            </a:r>
            <a:r>
              <a:rPr lang="de-DE" sz="2200" dirty="0" err="1" smtClean="0"/>
              <a:t>layer</a:t>
            </a:r>
            <a:r>
              <a:rPr lang="de-DE" sz="2200" dirty="0" smtClean="0"/>
              <a:t> </a:t>
            </a:r>
            <a:r>
              <a:rPr lang="de-DE" sz="2200" dirty="0" err="1" smtClean="0"/>
              <a:t>tenperature</a:t>
            </a:r>
            <a:r>
              <a:rPr lang="de-DE" sz="2200" dirty="0" smtClean="0"/>
              <a:t> </a:t>
            </a:r>
            <a:r>
              <a:rPr lang="de-DE" sz="2200" dirty="0" err="1" smtClean="0"/>
              <a:t>profiling</a:t>
            </a:r>
            <a:r>
              <a:rPr lang="de-DE" sz="2200" dirty="0" smtClean="0"/>
              <a:t> </a:t>
            </a:r>
            <a:r>
              <a:rPr lang="de-DE" sz="2200" dirty="0" err="1" smtClean="0"/>
              <a:t>possible</a:t>
            </a:r>
            <a:r>
              <a:rPr lang="de-DE" sz="2200" dirty="0" smtClean="0"/>
              <a:t/>
            </a:r>
            <a:br>
              <a:rPr lang="de-DE" sz="2200" dirty="0" smtClean="0"/>
            </a:br>
            <a:r>
              <a:rPr lang="de-DE" sz="2200" dirty="0" err="1" smtClean="0"/>
              <a:t>with</a:t>
            </a:r>
            <a:r>
              <a:rPr lang="de-DE" sz="2200" dirty="0" smtClean="0"/>
              <a:t> </a:t>
            </a:r>
            <a:r>
              <a:rPr lang="de-DE" sz="2200" dirty="0" err="1" smtClean="0"/>
              <a:t>suitable</a:t>
            </a:r>
            <a:r>
              <a:rPr lang="de-DE" sz="2200" dirty="0" smtClean="0"/>
              <a:t>/</a:t>
            </a:r>
            <a:r>
              <a:rPr lang="de-DE" sz="2200" dirty="0" err="1" smtClean="0"/>
              <a:t>optimized</a:t>
            </a:r>
            <a:r>
              <a:rPr lang="de-DE" sz="2200" dirty="0" smtClean="0"/>
              <a:t> </a:t>
            </a:r>
            <a:r>
              <a:rPr lang="de-DE" sz="2200" dirty="0" err="1" smtClean="0"/>
              <a:t>receiver</a:t>
            </a:r>
            <a:r>
              <a:rPr lang="de-DE" sz="2200" dirty="0" smtClean="0"/>
              <a:t> </a:t>
            </a:r>
            <a:r>
              <a:rPr lang="de-DE" sz="2200" dirty="0" err="1" smtClean="0"/>
              <a:t>architecture</a:t>
            </a:r>
            <a:r>
              <a:rPr lang="de-DE" sz="2200" dirty="0"/>
              <a:t> </a:t>
            </a:r>
            <a:endParaRPr lang="de-DE" sz="2200" dirty="0" smtClean="0"/>
          </a:p>
          <a:p>
            <a:pPr lvl="1"/>
            <a:r>
              <a:rPr lang="de-DE" sz="2200" dirty="0" err="1" smtClean="0"/>
              <a:t>Optimization</a:t>
            </a:r>
            <a:r>
              <a:rPr lang="de-DE" sz="2200" dirty="0" smtClean="0"/>
              <a:t> / </a:t>
            </a:r>
            <a:r>
              <a:rPr lang="de-DE" sz="2200" dirty="0" err="1" smtClean="0"/>
              <a:t>synergy</a:t>
            </a:r>
            <a:r>
              <a:rPr lang="de-DE" sz="2200" dirty="0" smtClean="0"/>
              <a:t> </a:t>
            </a:r>
            <a:r>
              <a:rPr lang="de-DE" sz="2200" dirty="0" err="1" smtClean="0"/>
              <a:t>with</a:t>
            </a:r>
            <a:r>
              <a:rPr lang="de-DE" sz="2200" dirty="0" smtClean="0"/>
              <a:t> </a:t>
            </a:r>
            <a:r>
              <a:rPr lang="de-DE" sz="2200" dirty="0" err="1" smtClean="0"/>
              <a:t>space</a:t>
            </a:r>
            <a:r>
              <a:rPr lang="de-DE" sz="2200" dirty="0" smtClean="0"/>
              <a:t> </a:t>
            </a:r>
            <a:r>
              <a:rPr lang="de-DE" sz="2200" dirty="0" err="1" smtClean="0"/>
              <a:t>projects</a:t>
            </a:r>
            <a:r>
              <a:rPr lang="de-DE" sz="2200" dirty="0" smtClean="0"/>
              <a:t> (60 GHz LNA, </a:t>
            </a:r>
            <a:r>
              <a:rPr lang="de-DE" sz="2200" dirty="0" err="1" smtClean="0"/>
              <a:t>calibration</a:t>
            </a:r>
            <a:r>
              <a:rPr lang="de-DE" sz="2200" dirty="0" smtClean="0"/>
              <a:t> </a:t>
            </a:r>
            <a:r>
              <a:rPr lang="de-DE" sz="2200" dirty="0" err="1" smtClean="0"/>
              <a:t>concepts</a:t>
            </a:r>
            <a:r>
              <a:rPr lang="de-DE" sz="2200" dirty="0" smtClean="0"/>
              <a:t>)</a:t>
            </a:r>
          </a:p>
          <a:p>
            <a:r>
              <a:rPr lang="de-DE" sz="2800" dirty="0" err="1" smtClean="0"/>
              <a:t>Scintillation</a:t>
            </a:r>
            <a:endParaRPr lang="de-DE" sz="2800" dirty="0" smtClean="0"/>
          </a:p>
          <a:p>
            <a:pPr lvl="1"/>
            <a:r>
              <a:rPr lang="de-DE" sz="2200" dirty="0" smtClean="0"/>
              <a:t>Transfer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known</a:t>
            </a:r>
            <a:r>
              <a:rPr lang="de-DE" sz="2200" dirty="0" smtClean="0"/>
              <a:t> </a:t>
            </a:r>
            <a:r>
              <a:rPr lang="de-DE" sz="2200" dirty="0" err="1" smtClean="0"/>
              <a:t>concept</a:t>
            </a:r>
            <a:r>
              <a:rPr lang="de-DE" sz="2200" dirty="0" smtClean="0"/>
              <a:t> (</a:t>
            </a:r>
            <a:r>
              <a:rPr lang="de-DE" sz="2200" dirty="0" err="1" smtClean="0"/>
              <a:t>optical</a:t>
            </a:r>
            <a:r>
              <a:rPr lang="de-DE" sz="2200" dirty="0" smtClean="0"/>
              <a:t> LAS </a:t>
            </a:r>
            <a:r>
              <a:rPr lang="de-DE" sz="2200" dirty="0" err="1" smtClean="0"/>
              <a:t>for</a:t>
            </a:r>
            <a:r>
              <a:rPr lang="de-DE" sz="2200" dirty="0" smtClean="0"/>
              <a:t> </a:t>
            </a:r>
            <a:r>
              <a:rPr lang="de-DE" sz="2200" dirty="0" err="1" smtClean="0"/>
              <a:t>sensoble</a:t>
            </a:r>
            <a:r>
              <a:rPr lang="de-DE" sz="2200" dirty="0" smtClean="0"/>
              <a:t> </a:t>
            </a:r>
            <a:r>
              <a:rPr lang="de-DE" sz="2200" dirty="0" err="1" smtClean="0"/>
              <a:t>heat</a:t>
            </a:r>
            <a:r>
              <a:rPr lang="de-DE" sz="2200" dirty="0" smtClean="0"/>
              <a:t> </a:t>
            </a:r>
            <a:r>
              <a:rPr lang="de-DE" sz="2200" dirty="0" err="1" smtClean="0"/>
              <a:t>flux</a:t>
            </a:r>
            <a:r>
              <a:rPr lang="de-DE" sz="2200" dirty="0" smtClean="0"/>
              <a:t>)</a:t>
            </a:r>
            <a:br>
              <a:rPr lang="de-DE" sz="2200" dirty="0" smtClean="0"/>
            </a:br>
            <a:r>
              <a:rPr lang="de-DE" sz="2200" dirty="0" err="1" smtClean="0"/>
              <a:t>to</a:t>
            </a:r>
            <a:r>
              <a:rPr lang="de-DE" sz="2200" dirty="0" smtClean="0"/>
              <a:t> </a:t>
            </a:r>
            <a:r>
              <a:rPr lang="de-DE" sz="2200" dirty="0" err="1" smtClean="0"/>
              <a:t>microwave</a:t>
            </a:r>
            <a:r>
              <a:rPr lang="de-DE" sz="2200" dirty="0" smtClean="0"/>
              <a:t> / </a:t>
            </a:r>
            <a:r>
              <a:rPr lang="de-DE" sz="2200" dirty="0" err="1" smtClean="0"/>
              <a:t>millimeter</a:t>
            </a:r>
            <a:r>
              <a:rPr lang="de-DE" sz="2200" dirty="0" smtClean="0"/>
              <a:t> </a:t>
            </a:r>
            <a:r>
              <a:rPr lang="de-DE" sz="2200" dirty="0" err="1" smtClean="0"/>
              <a:t>wave</a:t>
            </a:r>
            <a:r>
              <a:rPr lang="de-DE" sz="2200" dirty="0" smtClean="0"/>
              <a:t> </a:t>
            </a:r>
            <a:r>
              <a:rPr lang="de-DE" sz="2200" dirty="0" err="1" smtClean="0"/>
              <a:t>region</a:t>
            </a:r>
            <a:r>
              <a:rPr lang="de-DE" sz="2200" dirty="0" smtClean="0"/>
              <a:t> @160 GHz</a:t>
            </a:r>
            <a:endParaRPr lang="de-DE" sz="2200" dirty="0"/>
          </a:p>
          <a:p>
            <a:r>
              <a:rPr lang="de-DE" sz="2800" dirty="0" smtClean="0"/>
              <a:t>FMCW </a:t>
            </a:r>
            <a:r>
              <a:rPr lang="de-DE" sz="2800" dirty="0" err="1" smtClean="0"/>
              <a:t>cloud</a:t>
            </a:r>
            <a:r>
              <a:rPr lang="de-DE" sz="2800" dirty="0" smtClean="0"/>
              <a:t> </a:t>
            </a:r>
            <a:r>
              <a:rPr lang="de-DE" sz="2800" dirty="0" err="1" smtClean="0"/>
              <a:t>radar</a:t>
            </a:r>
            <a:endParaRPr lang="de-DE" sz="2800" dirty="0" smtClean="0"/>
          </a:p>
          <a:p>
            <a:pPr lvl="1"/>
            <a:r>
              <a:rPr lang="de-DE" sz="2200" dirty="0"/>
              <a:t>T</a:t>
            </a:r>
            <a:r>
              <a:rPr lang="de-DE" sz="2200" dirty="0" smtClean="0"/>
              <a:t>ransfer </a:t>
            </a:r>
            <a:r>
              <a:rPr lang="de-DE" sz="2200" dirty="0" err="1" smtClean="0"/>
              <a:t>of</a:t>
            </a:r>
            <a:r>
              <a:rPr lang="de-DE" sz="2200" dirty="0" smtClean="0"/>
              <a:t> </a:t>
            </a:r>
            <a:r>
              <a:rPr lang="de-DE" sz="2200" dirty="0" err="1" smtClean="0"/>
              <a:t>existing</a:t>
            </a:r>
            <a:r>
              <a:rPr lang="de-DE" sz="2200" dirty="0" smtClean="0"/>
              <a:t> </a:t>
            </a:r>
            <a:r>
              <a:rPr lang="de-DE" sz="2200" dirty="0" err="1" smtClean="0"/>
              <a:t>Tx</a:t>
            </a:r>
            <a:r>
              <a:rPr lang="de-DE" sz="2200" dirty="0" smtClean="0"/>
              <a:t>/</a:t>
            </a:r>
            <a:r>
              <a:rPr lang="de-DE" sz="2200" dirty="0" err="1" smtClean="0"/>
              <a:t>Rx</a:t>
            </a:r>
            <a:r>
              <a:rPr lang="de-DE" sz="2200" dirty="0" smtClean="0"/>
              <a:t> </a:t>
            </a:r>
            <a:r>
              <a:rPr lang="de-DE" sz="2200" dirty="0" err="1" smtClean="0"/>
              <a:t>technology</a:t>
            </a:r>
            <a:r>
              <a:rPr lang="de-DE" sz="2200" dirty="0" smtClean="0"/>
              <a:t> </a:t>
            </a:r>
            <a:r>
              <a:rPr lang="de-DE" sz="2200" dirty="0" err="1" smtClean="0"/>
              <a:t>from</a:t>
            </a:r>
            <a:r>
              <a:rPr lang="de-DE" sz="2200" dirty="0" smtClean="0"/>
              <a:t> Lab </a:t>
            </a:r>
            <a:r>
              <a:rPr lang="de-DE" sz="2200" dirty="0" err="1" smtClean="0"/>
              <a:t>to</a:t>
            </a:r>
            <a:r>
              <a:rPr lang="de-DE" sz="2200" dirty="0" smtClean="0"/>
              <a:t> </a:t>
            </a:r>
            <a:r>
              <a:rPr lang="de-DE" sz="2200" dirty="0" err="1" smtClean="0"/>
              <a:t>field</a:t>
            </a:r>
            <a:endParaRPr lang="de-DE" sz="2200" dirty="0" smtClean="0"/>
          </a:p>
          <a:p>
            <a:pPr lvl="1"/>
            <a:endParaRPr lang="de-DE" sz="2200" dirty="0"/>
          </a:p>
          <a:p>
            <a:r>
              <a:rPr lang="de-DE" sz="2800" dirty="0" smtClean="0"/>
              <a:t>Rapid </a:t>
            </a:r>
            <a:r>
              <a:rPr lang="de-DE" sz="2800" dirty="0" err="1" smtClean="0"/>
              <a:t>Prototyping</a:t>
            </a:r>
            <a:r>
              <a:rPr lang="de-DE" sz="2800" dirty="0" smtClean="0"/>
              <a:t> and </a:t>
            </a:r>
            <a:r>
              <a:rPr lang="de-DE" sz="2800" dirty="0" err="1" smtClean="0"/>
              <a:t>reduced</a:t>
            </a:r>
            <a:r>
              <a:rPr lang="de-DE" sz="2800" dirty="0" smtClean="0"/>
              <a:t> time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market</a:t>
            </a:r>
            <a:r>
              <a:rPr lang="de-DE" sz="2800" dirty="0" smtClean="0"/>
              <a:t> </a:t>
            </a:r>
            <a:r>
              <a:rPr lang="de-DE" sz="2800" dirty="0" err="1" smtClean="0"/>
              <a:t>only</a:t>
            </a:r>
            <a:r>
              <a:rPr lang="de-DE" sz="2800" dirty="0" smtClean="0"/>
              <a:t> </a:t>
            </a:r>
            <a:r>
              <a:rPr lang="de-DE" sz="2800" dirty="0" err="1" smtClean="0"/>
              <a:t>possible</a:t>
            </a:r>
            <a:r>
              <a:rPr lang="de-DE" sz="2800" dirty="0" smtClean="0"/>
              <a:t> due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broad</a:t>
            </a:r>
            <a:r>
              <a:rPr lang="de-DE" sz="2800" dirty="0" smtClean="0"/>
              <a:t> </a:t>
            </a:r>
            <a:r>
              <a:rPr lang="de-DE" sz="2800" dirty="0" err="1" smtClean="0"/>
              <a:t>field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applications</a:t>
            </a:r>
            <a:r>
              <a:rPr lang="de-DE" sz="2800" dirty="0" smtClean="0"/>
              <a:t> </a:t>
            </a:r>
            <a:r>
              <a:rPr lang="de-DE" sz="2800" dirty="0" err="1" smtClean="0"/>
              <a:t>at</a:t>
            </a:r>
            <a:r>
              <a:rPr lang="de-DE" sz="2800" dirty="0" smtClean="0"/>
              <a:t> RPG. </a:t>
            </a:r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7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2708920"/>
            <a:ext cx="9144000" cy="2724310"/>
          </a:xfrm>
        </p:spPr>
        <p:txBody>
          <a:bodyPr/>
          <a:lstStyle/>
          <a:p>
            <a:pPr marL="0" indent="0" algn="ctr">
              <a:buNone/>
            </a:pPr>
            <a:r>
              <a:rPr lang="de-DE" sz="4800" i="1" dirty="0" err="1" smtClean="0"/>
              <a:t>Thank</a:t>
            </a:r>
            <a:r>
              <a:rPr lang="de-DE" sz="4800" i="1" dirty="0" smtClean="0"/>
              <a:t> </a:t>
            </a:r>
            <a:r>
              <a:rPr lang="de-DE" sz="4800" i="1" dirty="0" err="1" smtClean="0"/>
              <a:t>you</a:t>
            </a:r>
            <a:r>
              <a:rPr lang="de-DE" sz="4800" i="1" dirty="0" smtClean="0"/>
              <a:t>!</a:t>
            </a:r>
          </a:p>
          <a:p>
            <a:pPr marL="0" indent="0" algn="ctr">
              <a:buNone/>
            </a:pPr>
            <a:endParaRPr lang="de-DE" sz="4800" dirty="0"/>
          </a:p>
          <a:p>
            <a:pPr marL="0" indent="0" algn="ctr">
              <a:buNone/>
            </a:pPr>
            <a:r>
              <a:rPr lang="de-DE" dirty="0" smtClean="0">
                <a:latin typeface="Courier" pitchFamily="49" charset="0"/>
              </a:rPr>
              <a:t>czekala@radiometer-physics.de</a:t>
            </a:r>
          </a:p>
          <a:p>
            <a:pPr marL="0" indent="0" algn="ctr">
              <a:buNone/>
            </a:pPr>
            <a:endParaRPr lang="de-DE" sz="4800" dirty="0" smtClean="0"/>
          </a:p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83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µ-</a:t>
            </a:r>
            <a:r>
              <a:rPr lang="de-DE" b="1" dirty="0" err="1"/>
              <a:t>wave</a:t>
            </a:r>
            <a:r>
              <a:rPr lang="de-DE" b="1" dirty="0"/>
              <a:t> </a:t>
            </a:r>
            <a:r>
              <a:rPr lang="de-DE" b="1" dirty="0" smtClean="0"/>
              <a:t>BL-Temperature Profiling: The </a:t>
            </a:r>
            <a:r>
              <a:rPr lang="de-DE" b="1" dirty="0" err="1" smtClean="0"/>
              <a:t>Concept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91977"/>
            <a:ext cx="914400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4903" tIns="42451" rIns="84903" bIns="42451"/>
          <a:lstStyle/>
          <a:p>
            <a:pPr marL="342900" indent="-342900" defTabSz="847725">
              <a:spcBef>
                <a:spcPct val="20000"/>
              </a:spcBef>
              <a:buFont typeface="Arial" charset="0"/>
              <a:buChar char="•"/>
            </a:pPr>
            <a:r>
              <a:rPr lang="en-US" sz="2400" dirty="0"/>
              <a:t>Absorption </a:t>
            </a:r>
            <a:r>
              <a:rPr lang="en-US" sz="2400" dirty="0" smtClean="0"/>
              <a:t>length </a:t>
            </a:r>
            <a:r>
              <a:rPr lang="en-US" sz="2400" dirty="0"/>
              <a:t>decreases </a:t>
            </a:r>
            <a:r>
              <a:rPr lang="en-US" sz="2400" dirty="0" smtClean="0"/>
              <a:t>for frequencies  at line center (60 GHz)</a:t>
            </a:r>
            <a:endParaRPr lang="en-US" sz="2400" dirty="0"/>
          </a:p>
          <a:p>
            <a:pPr marL="342900" indent="-342900" defTabSz="847725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Limited (approx. 600 m) emission </a:t>
            </a:r>
            <a:r>
              <a:rPr lang="en-US" sz="2400" dirty="0"/>
              <a:t>depth @ 58 </a:t>
            </a:r>
            <a:r>
              <a:rPr lang="en-US" sz="2400" dirty="0" smtClean="0"/>
              <a:t>GHz </a:t>
            </a:r>
          </a:p>
          <a:p>
            <a:pPr marL="342900" indent="-342900" defTabSz="847725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/>
              <a:t>Weighting </a:t>
            </a:r>
            <a:r>
              <a:rPr lang="en-US" sz="2400" dirty="0"/>
              <a:t>functions shifted towards surface by elevation </a:t>
            </a:r>
            <a:r>
              <a:rPr lang="en-US" sz="2400" dirty="0" smtClean="0"/>
              <a:t>scans</a:t>
            </a:r>
            <a:endParaRPr lang="en-US" sz="2400" dirty="0"/>
          </a:p>
        </p:txBody>
      </p:sp>
      <p:pic>
        <p:nvPicPr>
          <p:cNvPr id="20" name="Picture 5" descr="bound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11" y="2889311"/>
            <a:ext cx="5040839" cy="29221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1"/>
          <p:cNvGrpSpPr>
            <a:grpSpLocks/>
          </p:cNvGrpSpPr>
          <p:nvPr/>
        </p:nvGrpSpPr>
        <p:grpSpPr bwMode="auto">
          <a:xfrm>
            <a:off x="108922" y="2277616"/>
            <a:ext cx="3816289" cy="4103712"/>
            <a:chOff x="181608" y="1804679"/>
            <a:chExt cx="3747829" cy="3429085"/>
          </a:xfrm>
        </p:grpSpPr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181608" y="1804679"/>
              <a:ext cx="3747829" cy="3429085"/>
              <a:chOff x="1358" y="1948"/>
              <a:chExt cx="7892" cy="8165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2" t="3224" r="52855" b="5313"/>
              <a:stretch/>
            </p:blipFill>
            <p:spPr bwMode="auto">
              <a:xfrm>
                <a:off x="1358" y="1948"/>
                <a:ext cx="7892" cy="81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2914" y="4990"/>
                <a:ext cx="45" cy="3220"/>
              </a:xfrm>
              <a:prstGeom prst="line">
                <a:avLst/>
              </a:prstGeom>
              <a:noFill/>
              <a:ln w="38100" cap="sq">
                <a:solidFill>
                  <a:srgbClr val="FFCC00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2914" y="2495"/>
                <a:ext cx="0" cy="2495"/>
              </a:xfrm>
              <a:prstGeom prst="line">
                <a:avLst/>
              </a:prstGeom>
              <a:noFill/>
              <a:ln w="38100" cap="sq">
                <a:solidFill>
                  <a:srgbClr val="FFCC99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2960" y="8256"/>
                <a:ext cx="0" cy="815"/>
              </a:xfrm>
              <a:prstGeom prst="lin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>
                <a:off x="2279" y="8256"/>
                <a:ext cx="681" cy="0"/>
              </a:xfrm>
              <a:prstGeom prst="line">
                <a:avLst/>
              </a:prstGeom>
              <a:noFill/>
              <a:ln w="38100" cap="sq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>
                <a:off x="2279" y="4990"/>
                <a:ext cx="635" cy="0"/>
              </a:xfrm>
              <a:prstGeom prst="line">
                <a:avLst/>
              </a:prstGeom>
              <a:noFill/>
              <a:ln w="38100" cap="sq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>
                <a:off x="2279" y="2450"/>
                <a:ext cx="635" cy="0"/>
              </a:xfrm>
              <a:prstGeom prst="line">
                <a:avLst/>
              </a:prstGeom>
              <a:noFill/>
              <a:ln w="38100" cap="sq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2063444" y="3332246"/>
              <a:ext cx="323400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083283" y="2606304"/>
              <a:ext cx="301555" cy="0"/>
            </a:xfrm>
            <a:prstGeom prst="line">
              <a:avLst/>
            </a:prstGeom>
            <a:noFill/>
            <a:ln w="38100" cap="sq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083283" y="2052494"/>
              <a:ext cx="301555" cy="0"/>
            </a:xfrm>
            <a:prstGeom prst="line">
              <a:avLst/>
            </a:prstGeom>
            <a:noFill/>
            <a:ln w="38100" cap="sq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0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Simulated</a:t>
            </a:r>
            <a:r>
              <a:rPr lang="de-DE" b="1" dirty="0" smtClean="0"/>
              <a:t> TB </a:t>
            </a:r>
            <a:r>
              <a:rPr lang="de-DE" b="1" dirty="0" err="1"/>
              <a:t>S</a:t>
            </a:r>
            <a:r>
              <a:rPr lang="de-DE" b="1" dirty="0" err="1" smtClean="0"/>
              <a:t>ignature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BL-T-</a:t>
            </a:r>
            <a:r>
              <a:rPr lang="de-DE" b="1" dirty="0" err="1" smtClean="0"/>
              <a:t>profiles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2709" name="Picture 5" descr="C:\Users\Czekala.RPG\Desktop\Aktuell\ISTP-------------\Talk\HATPRO-plots\58.0\L5_data_XX_90000000_Synthetic_v1_profile_TB_F058.0_Seite_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 t="29365" r="2556" b="3922"/>
          <a:stretch/>
        </p:blipFill>
        <p:spPr bwMode="auto">
          <a:xfrm>
            <a:off x="69861" y="4817505"/>
            <a:ext cx="3350011" cy="16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C:\Users\Czekala.RPG\Desktop\Aktuell\ISTP-------------\Talk\HATPRO-plots\58.0\L5_data_XX_90000000_Synthetic_v1_profile_TB_F058.0_Seite_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28260" r="2208" b="4022"/>
          <a:stretch/>
        </p:blipFill>
        <p:spPr bwMode="auto">
          <a:xfrm>
            <a:off x="4447660" y="4894560"/>
            <a:ext cx="3152880" cy="16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691680" y="908720"/>
            <a:ext cx="2412584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4D4D4D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Small TB </a:t>
            </a:r>
            <a:r>
              <a:rPr lang="de-DE" sz="2000" b="1" dirty="0" err="1" smtClean="0"/>
              <a:t>variation</a:t>
            </a:r>
            <a:r>
              <a:rPr lang="de-DE" sz="2000" b="1" dirty="0" smtClean="0"/>
              <a:t> </a:t>
            </a:r>
          </a:p>
          <a:p>
            <a:r>
              <a:rPr lang="de-DE" sz="2000" b="1" dirty="0" smtClean="0"/>
              <a:t>on top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large </a:t>
            </a:r>
            <a:r>
              <a:rPr lang="de-DE" sz="2000" b="1" dirty="0" err="1" smtClean="0"/>
              <a:t>signal</a:t>
            </a:r>
            <a:endParaRPr lang="en-US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1814488" y="4894560"/>
            <a:ext cx="1584176" cy="92333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Low-Level </a:t>
            </a:r>
            <a:r>
              <a:rPr lang="de-DE" dirty="0" err="1" smtClean="0"/>
              <a:t>inv</a:t>
            </a:r>
            <a:r>
              <a:rPr lang="de-DE" dirty="0" smtClean="0"/>
              <a:t>.: </a:t>
            </a:r>
          </a:p>
          <a:p>
            <a:r>
              <a:rPr lang="de-DE" dirty="0" err="1" smtClean="0"/>
              <a:t>clear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endParaRPr lang="de-DE" dirty="0" smtClean="0"/>
          </a:p>
          <a:p>
            <a:r>
              <a:rPr lang="de-DE" dirty="0" err="1" smtClean="0"/>
              <a:t>curvature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6732240" y="4888242"/>
            <a:ext cx="2016224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Lifted</a:t>
            </a:r>
            <a:r>
              <a:rPr lang="de-DE" dirty="0" smtClean="0"/>
              <a:t> </a:t>
            </a:r>
            <a:r>
              <a:rPr lang="de-DE" dirty="0" err="1" smtClean="0"/>
              <a:t>inv</a:t>
            </a:r>
            <a:r>
              <a:rPr lang="de-DE" dirty="0" smtClean="0"/>
              <a:t>. </a:t>
            </a:r>
            <a:r>
              <a:rPr lang="de-DE" dirty="0" err="1" smtClean="0"/>
              <a:t>difficult</a:t>
            </a:r>
            <a:r>
              <a:rPr lang="de-DE" dirty="0" smtClean="0"/>
              <a:t> </a:t>
            </a:r>
          </a:p>
          <a:p>
            <a:r>
              <a:rPr lang="de-DE" dirty="0" smtClean="0"/>
              <a:t>(parallel </a:t>
            </a:r>
            <a:r>
              <a:rPr lang="de-DE" dirty="0" err="1" smtClean="0"/>
              <a:t>lines</a:t>
            </a:r>
            <a:r>
              <a:rPr lang="de-DE" dirty="0" smtClean="0"/>
              <a:t>)</a:t>
            </a:r>
            <a:endParaRPr lang="en-US" dirty="0"/>
          </a:p>
        </p:txBody>
      </p:sp>
      <p:pic>
        <p:nvPicPr>
          <p:cNvPr id="72707" name="Picture 3" descr="C:\Users\Czekala.RPG\Desktop\Aktuell\ISTP-------------\Talk\HATPRO-plots\58.0\L5_data_XX_90000000_Synthetic_v1_profile_TB_F058.0_Seite_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29468" r="3095" b="4070"/>
          <a:stretch/>
        </p:blipFill>
        <p:spPr bwMode="auto">
          <a:xfrm>
            <a:off x="460288" y="711200"/>
            <a:ext cx="8288176" cy="41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948264" y="5709226"/>
            <a:ext cx="1827956" cy="646331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ym typeface="Wingdings" pitchFamily="2" charset="2"/>
              </a:rPr>
              <a:t> Channels </a:t>
            </a:r>
            <a:r>
              <a:rPr lang="de-DE" dirty="0" err="1" smtClean="0">
                <a:sym typeface="Wingdings" pitchFamily="2" charset="2"/>
              </a:rPr>
              <a:t>with</a:t>
            </a:r>
            <a:r>
              <a:rPr lang="de-DE" dirty="0">
                <a:sym typeface="Wingdings" pitchFamily="2" charset="2"/>
              </a:rPr>
              <a:t/>
            </a:r>
            <a:br>
              <a:rPr lang="de-DE" dirty="0">
                <a:sym typeface="Wingdings" pitchFamily="2" charset="2"/>
              </a:rPr>
            </a:br>
            <a:r>
              <a:rPr lang="de-DE" dirty="0" err="1" smtClean="0">
                <a:sym typeface="Wingdings" pitchFamily="2" charset="2"/>
              </a:rPr>
              <a:t>lower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saturation</a:t>
            </a:r>
            <a:r>
              <a:rPr lang="de-DE" dirty="0" smtClean="0">
                <a:sym typeface="Wingdings" pitchFamily="2" charset="2"/>
              </a:rPr>
              <a:t> </a:t>
            </a:r>
            <a:endParaRPr lang="en-US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1814488" y="3212976"/>
            <a:ext cx="0" cy="360000"/>
          </a:xfrm>
          <a:prstGeom prst="straightConnector1">
            <a:avLst/>
          </a:prstGeom>
          <a:ln w="31750">
            <a:solidFill>
              <a:schemeClr val="tx2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4104264" y="1124744"/>
            <a:ext cx="0" cy="792000"/>
          </a:xfrm>
          <a:prstGeom prst="straightConnector1">
            <a:avLst/>
          </a:prstGeom>
          <a:ln w="31750">
            <a:solidFill>
              <a:srgbClr val="FF00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627784" y="1228690"/>
            <a:ext cx="14401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2.5 K </a:t>
            </a:r>
            <a:r>
              <a:rPr lang="de-DE" sz="2000" b="1" dirty="0" err="1" smtClean="0"/>
              <a:t>signal</a:t>
            </a:r>
            <a:endParaRPr lang="en-US" sz="20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1691680" y="3619143"/>
            <a:ext cx="216024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1.0 K </a:t>
            </a:r>
            <a:r>
              <a:rPr lang="de-DE" sz="2000" b="1" dirty="0" err="1"/>
              <a:t>s</a:t>
            </a:r>
            <a:r>
              <a:rPr lang="de-DE" sz="2000" b="1" dirty="0" err="1" smtClean="0"/>
              <a:t>ignal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217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µ-</a:t>
            </a:r>
            <a:r>
              <a:rPr lang="de-DE" b="1" dirty="0" err="1" smtClean="0"/>
              <a:t>wave</a:t>
            </a:r>
            <a:r>
              <a:rPr lang="de-DE" b="1" dirty="0" smtClean="0"/>
              <a:t> </a:t>
            </a:r>
            <a:r>
              <a:rPr lang="de-DE" b="1" dirty="0"/>
              <a:t>BL-Temperature </a:t>
            </a:r>
            <a:r>
              <a:rPr lang="de-DE" b="1" dirty="0" smtClean="0"/>
              <a:t>Profiling: </a:t>
            </a:r>
            <a:r>
              <a:rPr lang="de-DE" b="1" dirty="0"/>
              <a:t>The </a:t>
            </a:r>
            <a:r>
              <a:rPr lang="de-DE" b="1" dirty="0" smtClean="0"/>
              <a:t>Instrument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" name="Picture 10" descr="HATPRO-G2-D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32512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v-band-r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4227" r="24712"/>
          <a:stretch>
            <a:fillRect/>
          </a:stretch>
        </p:blipFill>
        <p:spPr bwMode="auto">
          <a:xfrm>
            <a:off x="4225925" y="692150"/>
            <a:ext cx="48101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ilterbank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73400"/>
            <a:ext cx="37973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20204" y="2349127"/>
            <a:ext cx="4007048" cy="129614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sz="2400" dirty="0" smtClean="0"/>
              <a:t>HATPRO </a:t>
            </a:r>
            <a:r>
              <a:rPr lang="de-DE" sz="2400" dirty="0" err="1" smtClean="0"/>
              <a:t>Direct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Detection</a:t>
            </a:r>
            <a:r>
              <a:rPr lang="de-DE" sz="2400" dirty="0" smtClean="0"/>
              <a:t> Filterbank Profiler</a:t>
            </a:r>
            <a:br>
              <a:rPr lang="de-DE" sz="2400" dirty="0" smtClean="0"/>
            </a:br>
            <a:r>
              <a:rPr lang="de-DE" sz="2400" dirty="0" smtClean="0"/>
              <a:t>(parallel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aquisition</a:t>
            </a:r>
            <a:r>
              <a:rPr lang="de-DE" sz="2400" dirty="0" smtClean="0"/>
              <a:t> 14 </a:t>
            </a:r>
            <a:r>
              <a:rPr lang="de-DE" sz="2400" dirty="0" err="1" smtClean="0"/>
              <a:t>ch</a:t>
            </a:r>
            <a:r>
              <a:rPr lang="de-DE" sz="2400" dirty="0" smtClean="0"/>
              <a:t>.)</a:t>
            </a:r>
            <a:endParaRPr lang="en-US" sz="2400" dirty="0"/>
          </a:p>
        </p:txBody>
      </p:sp>
      <p:sp>
        <p:nvSpPr>
          <p:cNvPr id="11" name="Textfeld 10"/>
          <p:cNvSpPr txBox="1"/>
          <p:nvPr/>
        </p:nvSpPr>
        <p:spPr>
          <a:xfrm>
            <a:off x="7460456" y="5013176"/>
            <a:ext cx="1504032" cy="129614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sz="2400" dirty="0" smtClean="0"/>
              <a:t>7-channel </a:t>
            </a:r>
          </a:p>
          <a:p>
            <a:r>
              <a:rPr lang="de-DE" sz="2400" dirty="0" smtClean="0"/>
              <a:t>V-Band</a:t>
            </a:r>
          </a:p>
          <a:p>
            <a:r>
              <a:rPr lang="de-DE" sz="2400" dirty="0" smtClean="0"/>
              <a:t>Receiver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77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MWR Design Driver: </a:t>
            </a:r>
            <a:r>
              <a:rPr lang="de-DE" b="1" dirty="0" smtClean="0"/>
              <a:t>Noise </a:t>
            </a:r>
            <a:r>
              <a:rPr lang="de-DE" b="1" dirty="0" err="1" smtClean="0"/>
              <a:t>Reductionat</a:t>
            </a:r>
            <a:r>
              <a:rPr lang="de-DE" b="1" dirty="0" smtClean="0"/>
              <a:t> </a:t>
            </a:r>
            <a:r>
              <a:rPr lang="de-DE" b="1" dirty="0" smtClean="0"/>
              <a:t>58 GHz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14" name="Picture 4" descr="C:\Users\Czekala.RPG\Desktop\Aktuell\ISARS\filter-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2564"/>
          <a:stretch/>
        </p:blipFill>
        <p:spPr bwMode="auto">
          <a:xfrm>
            <a:off x="4731167" y="1960265"/>
            <a:ext cx="4412833" cy="3319034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778848" y="5365643"/>
            <a:ext cx="2232248" cy="439621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sz="1200" dirty="0" err="1" smtClean="0"/>
              <a:t>Courtesy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Gerrit </a:t>
            </a:r>
            <a:r>
              <a:rPr lang="de-DE" sz="1200" dirty="0" err="1" smtClean="0"/>
              <a:t>Maschwitz</a:t>
            </a:r>
            <a:r>
              <a:rPr lang="de-DE" sz="1200" dirty="0" smtClean="0"/>
              <a:t>, University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/>
              <a:t>C</a:t>
            </a:r>
            <a:r>
              <a:rPr lang="de-DE" sz="1200" dirty="0" smtClean="0"/>
              <a:t>ologne, Germany</a:t>
            </a:r>
            <a:endParaRPr lang="en-US" sz="12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0" y="620688"/>
            <a:ext cx="8604448" cy="5904656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resolve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radiometer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endParaRPr lang="de-DE" dirty="0" smtClean="0"/>
          </a:p>
          <a:p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bandwidth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saturated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(2000 MHz vs. 230 MHz,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reduction</a:t>
            </a:r>
            <a:r>
              <a:rPr lang="de-DE" dirty="0" smtClean="0"/>
              <a:t> 1:3)</a:t>
            </a:r>
          </a:p>
          <a:p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integration</a:t>
            </a:r>
            <a:r>
              <a:rPr lang="de-DE" dirty="0" smtClean="0"/>
              <a:t> time: 15 s</a:t>
            </a:r>
          </a:p>
          <a:p>
            <a:r>
              <a:rPr lang="de-DE" dirty="0"/>
              <a:t>M</a:t>
            </a:r>
            <a:r>
              <a:rPr lang="de-DE" dirty="0" smtClean="0"/>
              <a:t>ulti-</a:t>
            </a:r>
            <a:r>
              <a:rPr lang="de-DE" dirty="0" err="1" smtClean="0"/>
              <a:t>channel</a:t>
            </a:r>
            <a:r>
              <a:rPr lang="de-DE" dirty="0" smtClean="0"/>
              <a:t> </a:t>
            </a:r>
            <a:r>
              <a:rPr lang="de-DE" dirty="0" err="1" smtClean="0"/>
              <a:t>obs</a:t>
            </a:r>
            <a:r>
              <a:rPr lang="de-DE" dirty="0" smtClean="0"/>
              <a:t>. </a:t>
            </a:r>
            <a:r>
              <a:rPr lang="de-DE" dirty="0" smtClean="0"/>
              <a:t>(in parallel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avoid</a:t>
            </a:r>
            <a:r>
              <a:rPr lang="de-DE" dirty="0" smtClean="0"/>
              <a:t> </a:t>
            </a:r>
            <a:r>
              <a:rPr lang="de-DE" dirty="0" err="1" smtClean="0"/>
              <a:t>saturation</a:t>
            </a:r>
            <a:r>
              <a:rPr lang="de-DE" dirty="0"/>
              <a:t> </a:t>
            </a:r>
            <a:r>
              <a:rPr lang="de-DE" dirty="0" smtClean="0"/>
              <a:t>(limited </a:t>
            </a:r>
            <a:r>
              <a:rPr lang="de-DE" dirty="0" err="1" smtClean="0"/>
              <a:t>range</a:t>
            </a:r>
            <a:r>
              <a:rPr lang="de-DE" dirty="0" smtClean="0"/>
              <a:t>)</a:t>
            </a:r>
          </a:p>
          <a:p>
            <a:r>
              <a:rPr lang="de-DE" dirty="0" smtClean="0"/>
              <a:t>Large </a:t>
            </a:r>
            <a:r>
              <a:rPr lang="de-DE" dirty="0" err="1" smtClean="0"/>
              <a:t>optics</a:t>
            </a:r>
            <a:r>
              <a:rPr lang="de-DE" dirty="0" smtClean="0"/>
              <a:t>, </a:t>
            </a:r>
            <a:r>
              <a:rPr lang="de-DE" dirty="0" err="1" smtClean="0"/>
              <a:t>small</a:t>
            </a:r>
            <a:r>
              <a:rPr lang="de-DE" dirty="0" smtClean="0"/>
              <a:t> beam</a:t>
            </a:r>
          </a:p>
          <a:p>
            <a:endParaRPr lang="de-DE" sz="1000" dirty="0" smtClean="0"/>
          </a:p>
          <a:p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:</a:t>
            </a:r>
          </a:p>
          <a:p>
            <a:pPr lvl="1"/>
            <a:r>
              <a:rPr lang="de-DE" sz="2000" dirty="0"/>
              <a:t>S</a:t>
            </a:r>
            <a:r>
              <a:rPr lang="de-DE" sz="2000" dirty="0" smtClean="0"/>
              <a:t>pace </a:t>
            </a:r>
            <a:r>
              <a:rPr lang="de-DE" sz="2000" dirty="0" err="1" smtClean="0"/>
              <a:t>qualified</a:t>
            </a:r>
            <a:r>
              <a:rPr lang="de-DE" sz="2000" dirty="0"/>
              <a:t>/</a:t>
            </a:r>
            <a:r>
              <a:rPr lang="de-DE" sz="2000" dirty="0" err="1" smtClean="0"/>
              <a:t>optimised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RF </a:t>
            </a:r>
            <a:r>
              <a:rPr lang="de-DE" sz="2000" dirty="0" err="1"/>
              <a:t>a</a:t>
            </a:r>
            <a:r>
              <a:rPr lang="de-DE" sz="2000" dirty="0" err="1" smtClean="0"/>
              <a:t>mplifiers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UMS</a:t>
            </a:r>
          </a:p>
          <a:p>
            <a:pPr lvl="1"/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noise</a:t>
            </a:r>
            <a:r>
              <a:rPr lang="de-DE" sz="2000" dirty="0" smtClean="0"/>
              <a:t> </a:t>
            </a:r>
            <a:r>
              <a:rPr lang="de-DE" sz="2000" dirty="0" err="1" smtClean="0"/>
              <a:t>temperature</a:t>
            </a:r>
            <a:endParaRPr lang="de-DE" sz="2000" dirty="0" smtClean="0"/>
          </a:p>
          <a:p>
            <a:pPr lvl="1"/>
            <a:r>
              <a:rPr lang="de-DE" sz="2000" dirty="0" err="1" smtClean="0"/>
              <a:t>Better</a:t>
            </a:r>
            <a:r>
              <a:rPr lang="de-DE" sz="2000" dirty="0" smtClean="0"/>
              <a:t> 1/f </a:t>
            </a:r>
            <a:r>
              <a:rPr lang="de-DE" sz="2000" dirty="0" err="1" smtClean="0"/>
              <a:t>performance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(</a:t>
            </a:r>
            <a:r>
              <a:rPr lang="de-DE" sz="2000" dirty="0"/>
              <a:t>MMIC </a:t>
            </a:r>
            <a:r>
              <a:rPr lang="de-DE" sz="2000" dirty="0" smtClean="0"/>
              <a:t>material </a:t>
            </a:r>
            <a:r>
              <a:rPr lang="de-DE" sz="2000" dirty="0" err="1" smtClean="0"/>
              <a:t>GaAs</a:t>
            </a:r>
            <a:r>
              <a:rPr lang="de-DE" sz="2000" dirty="0" smtClean="0"/>
              <a:t> vs. </a:t>
            </a:r>
            <a:r>
              <a:rPr lang="de-DE" sz="2000" dirty="0" err="1" smtClean="0"/>
              <a:t>InP</a:t>
            </a:r>
            <a:r>
              <a:rPr lang="de-DE" sz="2000" dirty="0" smtClean="0"/>
              <a:t>)</a:t>
            </a:r>
          </a:p>
          <a:p>
            <a:pPr lvl="1"/>
            <a:r>
              <a:rPr lang="de-DE" sz="2000" dirty="0" err="1" smtClean="0"/>
              <a:t>Better</a:t>
            </a:r>
            <a:r>
              <a:rPr lang="de-DE" sz="2000" dirty="0" smtClean="0"/>
              <a:t> </a:t>
            </a:r>
            <a:r>
              <a:rPr lang="de-DE" sz="2000" dirty="0" err="1" smtClean="0"/>
              <a:t>calibration</a:t>
            </a:r>
            <a:r>
              <a:rPr lang="de-DE" sz="2000" dirty="0" smtClean="0"/>
              <a:t> </a:t>
            </a:r>
            <a:r>
              <a:rPr lang="de-DE" sz="2000" dirty="0" err="1" smtClean="0"/>
              <a:t>repeatability</a:t>
            </a:r>
            <a:r>
              <a:rPr lang="de-DE" sz="2000" dirty="0" smtClean="0"/>
              <a:t> (</a:t>
            </a:r>
            <a:r>
              <a:rPr lang="de-DE" sz="2000" dirty="0" err="1" smtClean="0"/>
              <a:t>standing</a:t>
            </a:r>
            <a:r>
              <a:rPr lang="de-DE" sz="2000" dirty="0" smtClean="0"/>
              <a:t> </a:t>
            </a:r>
            <a:r>
              <a:rPr lang="de-DE" sz="2000" dirty="0" err="1" smtClean="0"/>
              <a:t>wave</a:t>
            </a:r>
            <a:r>
              <a:rPr lang="de-DE" sz="2000" dirty="0" smtClean="0"/>
              <a:t> </a:t>
            </a:r>
            <a:r>
              <a:rPr lang="de-DE" sz="2000" dirty="0" err="1" smtClean="0"/>
              <a:t>problem</a:t>
            </a:r>
            <a:r>
              <a:rPr lang="de-DE" sz="2000" dirty="0" smtClean="0"/>
              <a:t> </a:t>
            </a:r>
            <a:r>
              <a:rPr lang="de-DE" sz="2000" dirty="0" err="1" smtClean="0"/>
              <a:t>solved</a:t>
            </a:r>
            <a:r>
              <a:rPr lang="de-DE" sz="2000" dirty="0" smtClean="0"/>
              <a:t>)</a:t>
            </a:r>
            <a:endParaRPr lang="de-DE" sz="2000" dirty="0"/>
          </a:p>
          <a:p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588224" y="1542033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RMS TB</a:t>
            </a:r>
            <a:r>
              <a:rPr lang="de-DE" sz="2400" b="1" baseline="-25000" dirty="0" smtClean="0">
                <a:solidFill>
                  <a:srgbClr val="FF0000"/>
                </a:solidFill>
              </a:rPr>
              <a:t>58</a:t>
            </a:r>
            <a:r>
              <a:rPr lang="de-DE" sz="2400" b="1" dirty="0" smtClean="0">
                <a:solidFill>
                  <a:srgbClr val="FF0000"/>
                </a:solidFill>
              </a:rPr>
              <a:t> &lt; 0.05 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63888" y="3120876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1.8°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6084168" y="1715616"/>
            <a:ext cx="504056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4499992" y="1868016"/>
            <a:ext cx="2088232" cy="26484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563888" y="4869160"/>
            <a:ext cx="197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FF0000"/>
                </a:solidFill>
              </a:rPr>
              <a:t>300 K </a:t>
            </a:r>
            <a:r>
              <a:rPr lang="de-DE" sz="2000" b="1" dirty="0" err="1" smtClean="0">
                <a:solidFill>
                  <a:srgbClr val="FF0000"/>
                </a:solidFill>
              </a:rPr>
              <a:t>full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err="1" smtClean="0">
                <a:solidFill>
                  <a:srgbClr val="FF0000"/>
                </a:solidFill>
              </a:rPr>
              <a:t>system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Result</a:t>
            </a:r>
            <a:r>
              <a:rPr lang="de-DE" b="1" dirty="0" smtClean="0"/>
              <a:t>: Time Series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/>
              <a:t>T</a:t>
            </a:r>
            <a:r>
              <a:rPr lang="de-DE" b="1" dirty="0" smtClean="0"/>
              <a:t>emperature Inversion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graphicFrame>
        <p:nvGraphicFramePr>
          <p:cNvPr id="24" name="Tabel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850284"/>
              </p:ext>
            </p:extLst>
          </p:nvPr>
        </p:nvGraphicFramePr>
        <p:xfrm>
          <a:off x="179512" y="5157192"/>
          <a:ext cx="8793288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032"/>
                <a:gridCol w="977032"/>
                <a:gridCol w="977032"/>
                <a:gridCol w="977032"/>
                <a:gridCol w="977032"/>
                <a:gridCol w="977032"/>
                <a:gridCol w="977032"/>
                <a:gridCol w="977032"/>
                <a:gridCol w="977032"/>
              </a:tblGrid>
              <a:tr h="272859"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rgbClr val="FF8700"/>
                          </a:solidFill>
                        </a:rPr>
                        <a:t>Regr</a:t>
                      </a:r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.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90°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30°</a:t>
                      </a:r>
                      <a:endParaRPr lang="en-US" sz="1600" dirty="0" smtClean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19.2°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14.4°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11.4°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8.4°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6.6°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FF8700"/>
                          </a:solidFill>
                        </a:rPr>
                        <a:t>4.8°</a:t>
                      </a:r>
                      <a:endParaRPr lang="en-US" sz="1600" dirty="0">
                        <a:solidFill>
                          <a:srgbClr val="FF8700"/>
                        </a:solidFill>
                      </a:endParaRPr>
                    </a:p>
                  </a:txBody>
                  <a:tcPr/>
                </a:tc>
              </a:tr>
              <a:tr h="225611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Linear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1</a:t>
                      </a:r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7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4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7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4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7</a:t>
                      </a:r>
                      <a:endParaRPr lang="en-US" sz="1600" dirty="0" smtClean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6</a:t>
                      </a:r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+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 7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6 +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7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 7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 7</a:t>
                      </a:r>
                    </a:p>
                  </a:txBody>
                  <a:tcPr/>
                </a:tc>
              </a:tr>
              <a:tr h="250371"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Quad.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1</a:t>
                      </a:r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7</a:t>
                      </a:r>
                      <a:endParaRPr lang="en-US" sz="1600" dirty="0" smtClean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 smtClean="0">
                          <a:solidFill>
                            <a:srgbClr val="0C2577"/>
                          </a:solidFill>
                        </a:rPr>
                        <a:t>   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– </a:t>
                      </a:r>
                    </a:p>
                  </a:txBody>
                  <a:tcPr/>
                </a:tc>
              </a:tr>
              <a:tr h="323448"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rgbClr val="0C2577"/>
                          </a:solidFill>
                        </a:rPr>
                        <a:t>Airm</a:t>
                      </a: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.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1.00</a:t>
                      </a:r>
                      <a:endParaRPr lang="en-US" sz="1600" dirty="0" smtClean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2.00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3.04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4.02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5.05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6.84</a:t>
                      </a:r>
                      <a:endParaRPr lang="en-US" sz="1600" dirty="0">
                        <a:solidFill>
                          <a:srgbClr val="0C257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8.70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 smtClean="0">
                          <a:solidFill>
                            <a:srgbClr val="0C2577"/>
                          </a:solidFill>
                        </a:rPr>
                        <a:t>11.95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feld 24"/>
          <p:cNvSpPr txBox="1"/>
          <p:nvPr/>
        </p:nvSpPr>
        <p:spPr>
          <a:xfrm>
            <a:off x="179512" y="4675758"/>
            <a:ext cx="8789988" cy="45603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de-DE" sz="2000" dirty="0" smtClean="0"/>
              <a:t>Regression </a:t>
            </a:r>
            <a:r>
              <a:rPr lang="de-DE" sz="2000" dirty="0" err="1" smtClean="0"/>
              <a:t>Retrievals</a:t>
            </a:r>
            <a:r>
              <a:rPr lang="de-DE" sz="2000" dirty="0" smtClean="0"/>
              <a:t>:  Elevation </a:t>
            </a:r>
            <a:r>
              <a:rPr lang="de-DE" sz="2000" dirty="0" err="1" smtClean="0"/>
              <a:t>angles</a:t>
            </a:r>
            <a:r>
              <a:rPr lang="de-DE" sz="2000" dirty="0" smtClean="0"/>
              <a:t>, </a:t>
            </a:r>
            <a:r>
              <a:rPr lang="de-DE" sz="2000" dirty="0" err="1" smtClean="0"/>
              <a:t>airmass</a:t>
            </a:r>
            <a:r>
              <a:rPr lang="de-DE" sz="2000" dirty="0" smtClean="0"/>
              <a:t>, and </a:t>
            </a:r>
            <a:r>
              <a:rPr lang="de-DE" sz="2000" dirty="0" err="1" smtClean="0"/>
              <a:t>channel</a:t>
            </a:r>
            <a:r>
              <a:rPr lang="de-DE" sz="2000" dirty="0" smtClean="0"/>
              <a:t> </a:t>
            </a:r>
            <a:r>
              <a:rPr lang="de-DE" sz="2000" dirty="0" err="1" smtClean="0"/>
              <a:t>usage</a:t>
            </a:r>
            <a:endParaRPr lang="en-US" sz="2000" dirty="0"/>
          </a:p>
        </p:txBody>
      </p:sp>
      <p:pic>
        <p:nvPicPr>
          <p:cNvPr id="73730" name="Picture 2" descr="C:\Users\Czekala.RPG\Desktop\Aktuell\ISTP-------------\Talk\Bild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8"/>
          <a:stretch/>
        </p:blipFill>
        <p:spPr bwMode="auto">
          <a:xfrm>
            <a:off x="179512" y="607988"/>
            <a:ext cx="8789988" cy="39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 smtClean="0"/>
              <a:t>Comparison</a:t>
            </a:r>
            <a:r>
              <a:rPr lang="de-DE" b="1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Mast </a:t>
            </a:r>
            <a:r>
              <a:rPr lang="de-DE" b="1" dirty="0" err="1" smtClean="0"/>
              <a:t>data</a:t>
            </a:r>
            <a:r>
              <a:rPr lang="de-DE" b="1" dirty="0" smtClean="0"/>
              <a:t>: 15 </a:t>
            </a:r>
            <a:r>
              <a:rPr lang="de-DE" b="1" dirty="0" err="1" smtClean="0"/>
              <a:t>day</a:t>
            </a:r>
            <a:r>
              <a:rPr lang="de-DE" b="1" dirty="0" smtClean="0"/>
              <a:t> time </a:t>
            </a:r>
            <a:r>
              <a:rPr lang="de-DE" b="1" dirty="0" err="1" smtClean="0"/>
              <a:t>series</a:t>
            </a:r>
            <a:endParaRPr lang="en-US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r="1920" b="954"/>
          <a:stretch>
            <a:fillRect/>
          </a:stretch>
        </p:blipFill>
        <p:spPr bwMode="auto">
          <a:xfrm>
            <a:off x="82550" y="692150"/>
            <a:ext cx="7820025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Messgebiet_vom_He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5" t="6416" r="28755"/>
          <a:stretch>
            <a:fillRect/>
          </a:stretch>
        </p:blipFill>
        <p:spPr bwMode="auto">
          <a:xfrm>
            <a:off x="6259513" y="1125538"/>
            <a:ext cx="2776537" cy="48244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806554" y="5744789"/>
            <a:ext cx="3240360" cy="648074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err="1" smtClean="0"/>
              <a:t>Courtesy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Susanne </a:t>
            </a:r>
            <a:r>
              <a:rPr lang="de-DE" dirty="0" err="1" smtClean="0"/>
              <a:t>Crewell</a:t>
            </a:r>
            <a:r>
              <a:rPr lang="de-DE" dirty="0" smtClean="0"/>
              <a:t>, University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C</a:t>
            </a:r>
            <a:r>
              <a:rPr lang="de-DE" dirty="0" smtClean="0"/>
              <a:t>ologne, Germany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843808" y="654237"/>
            <a:ext cx="2592288" cy="648074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smtClean="0"/>
              <a:t>10 m </a:t>
            </a:r>
            <a:r>
              <a:rPr lang="de-DE" dirty="0" err="1" smtClean="0"/>
              <a:t>temperature</a:t>
            </a:r>
            <a:r>
              <a:rPr lang="de-DE" dirty="0" smtClean="0"/>
              <a:t>:</a:t>
            </a:r>
          </a:p>
          <a:p>
            <a:r>
              <a:rPr lang="de-DE" dirty="0" smtClean="0"/>
              <a:t>Black: </a:t>
            </a:r>
            <a:r>
              <a:rPr lang="de-DE" dirty="0" err="1" smtClean="0"/>
              <a:t>mast</a:t>
            </a:r>
            <a:r>
              <a:rPr lang="de-DE" dirty="0" smtClean="0"/>
              <a:t>, </a:t>
            </a:r>
            <a:r>
              <a:rPr lang="de-DE" dirty="0" err="1" smtClean="0"/>
              <a:t>red</a:t>
            </a:r>
            <a:r>
              <a:rPr lang="de-DE" dirty="0" smtClean="0"/>
              <a:t>: MWR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843808" y="2636912"/>
            <a:ext cx="2592288" cy="648074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smtClean="0"/>
              <a:t>100 m </a:t>
            </a:r>
            <a:r>
              <a:rPr lang="de-DE" dirty="0" err="1" smtClean="0"/>
              <a:t>temperature</a:t>
            </a:r>
            <a:r>
              <a:rPr lang="de-DE" dirty="0" smtClean="0"/>
              <a:t>:</a:t>
            </a:r>
          </a:p>
          <a:p>
            <a:r>
              <a:rPr lang="de-DE" dirty="0" smtClean="0"/>
              <a:t>Black: </a:t>
            </a:r>
            <a:r>
              <a:rPr lang="de-DE" dirty="0" err="1" smtClean="0"/>
              <a:t>mast</a:t>
            </a:r>
            <a:r>
              <a:rPr lang="de-DE" dirty="0" smtClean="0"/>
              <a:t>, </a:t>
            </a:r>
            <a:r>
              <a:rPr lang="de-DE" dirty="0" err="1" smtClean="0"/>
              <a:t>red</a:t>
            </a:r>
            <a:r>
              <a:rPr lang="de-DE" dirty="0" smtClean="0"/>
              <a:t>: MWR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2843808" y="4658072"/>
            <a:ext cx="2592288" cy="648074"/>
          </a:xfrm>
          <a:prstGeom prst="rect">
            <a:avLst/>
          </a:prstGeom>
          <a:solidFill>
            <a:schemeClr val="bg1"/>
          </a:solidFill>
          <a:ln w="25400" cmpd="sng">
            <a:solidFill>
              <a:srgbClr val="0C2577"/>
            </a:solidFill>
          </a:ln>
        </p:spPr>
        <p:txBody>
          <a:bodyPr wrap="square" rtlCol="0">
            <a:noAutofit/>
          </a:bodyPr>
          <a:lstStyle/>
          <a:p>
            <a:r>
              <a:rPr lang="de-DE" dirty="0" err="1" smtClean="0"/>
              <a:t>Temp</a:t>
            </a:r>
            <a:r>
              <a:rPr lang="de-DE" dirty="0" smtClean="0"/>
              <a:t>. Gradient: </a:t>
            </a:r>
            <a:r>
              <a:rPr lang="de-DE" dirty="0" err="1" smtClean="0"/>
              <a:t>show</a:t>
            </a:r>
            <a:endParaRPr lang="de-DE" dirty="0" smtClean="0"/>
          </a:p>
          <a:p>
            <a:r>
              <a:rPr lang="de-DE" dirty="0" err="1"/>
              <a:t>l</a:t>
            </a:r>
            <a:r>
              <a:rPr lang="de-DE" dirty="0" err="1" smtClean="0"/>
              <a:t>apse</a:t>
            </a:r>
            <a:r>
              <a:rPr lang="de-DE" dirty="0" smtClean="0"/>
              <a:t> rate vs. </a:t>
            </a:r>
            <a:r>
              <a:rPr lang="de-DE" dirty="0" err="1" smtClean="0"/>
              <a:t>inversions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6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/>
              <a:t>ISTP-2012,  </a:t>
            </a:r>
            <a:r>
              <a:rPr lang="de-DE" smtClean="0"/>
              <a:t>L‘Aquila,  2012-09-04       RPG Radiometer Physics GmbH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8AB906D-4B73-4EBA-8233-3CB5B3DE36AF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Microwave Remote Sensing of the Boundary Layer</a:t>
            </a:r>
            <a:endParaRPr lang="de-DE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76000"/>
            <a:ext cx="9144000" cy="59454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44500"/>
                  <a:satMod val="160000"/>
                  <a:lumMod val="76000"/>
                  <a:lumOff val="24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de-DE" sz="3300" b="1" dirty="0" smtClean="0"/>
              <a:t>RPG-MMWS-160</a:t>
            </a:r>
          </a:p>
          <a:p>
            <a:pPr algn="ctr" eaLnBrk="1" hangingPunct="1">
              <a:buFontTx/>
              <a:buNone/>
              <a:defRPr/>
            </a:pPr>
            <a:r>
              <a:rPr lang="de-DE" sz="3300" dirty="0" smtClean="0"/>
              <a:t>A Millimeter-</a:t>
            </a:r>
            <a:r>
              <a:rPr lang="de-DE" sz="3300" dirty="0" err="1" smtClean="0"/>
              <a:t>wave</a:t>
            </a:r>
            <a:r>
              <a:rPr lang="de-DE" sz="3300" dirty="0" smtClean="0"/>
              <a:t> Scintillometer</a:t>
            </a:r>
          </a:p>
          <a:p>
            <a:pPr algn="ctr" eaLnBrk="1" hangingPunct="1">
              <a:buFontTx/>
              <a:buNone/>
              <a:defRPr/>
            </a:pPr>
            <a:r>
              <a:rPr lang="de-DE" sz="3300" dirty="0" err="1" smtClean="0"/>
              <a:t>for</a:t>
            </a:r>
            <a:r>
              <a:rPr lang="de-DE" sz="3300" dirty="0" smtClean="0"/>
              <a:t> Latent </a:t>
            </a:r>
            <a:r>
              <a:rPr lang="de-DE" sz="3300" dirty="0" err="1" smtClean="0"/>
              <a:t>Heat</a:t>
            </a:r>
            <a:r>
              <a:rPr lang="de-DE" sz="3300" dirty="0" smtClean="0"/>
              <a:t> </a:t>
            </a:r>
            <a:r>
              <a:rPr lang="de-DE" sz="3300" dirty="0" err="1" smtClean="0"/>
              <a:t>Flux</a:t>
            </a:r>
            <a:r>
              <a:rPr lang="de-DE" sz="3300" dirty="0" smtClean="0"/>
              <a:t> </a:t>
            </a:r>
            <a:r>
              <a:rPr lang="de-DE" sz="3300" dirty="0" err="1" smtClean="0"/>
              <a:t>Measurements</a:t>
            </a:r>
            <a:endParaRPr lang="de-DE" sz="1600" dirty="0" smtClean="0"/>
          </a:p>
          <a:p>
            <a:pPr algn="ctr" eaLnBrk="1" hangingPunct="1">
              <a:buFontTx/>
              <a:buNone/>
              <a:defRPr/>
            </a:pPr>
            <a:r>
              <a:rPr lang="de-DE" sz="1600" dirty="0" smtClean="0"/>
              <a:t> </a:t>
            </a:r>
          </a:p>
          <a:p>
            <a:pPr algn="ctr" eaLnBrk="1" hangingPunct="1">
              <a:buFontTx/>
              <a:buNone/>
              <a:defRPr/>
            </a:pPr>
            <a:endParaRPr lang="de-DE" sz="1600" dirty="0"/>
          </a:p>
          <a:p>
            <a:pPr lvl="1" eaLnBrk="1" hangingPunct="1">
              <a:defRPr/>
            </a:pPr>
            <a:r>
              <a:rPr lang="de-DE" sz="2400" dirty="0" smtClean="0"/>
              <a:t>Co-operation </a:t>
            </a:r>
            <a:r>
              <a:rPr lang="de-DE" sz="2400" dirty="0" err="1" smtClean="0"/>
              <a:t>of</a:t>
            </a:r>
            <a:r>
              <a:rPr lang="de-DE" sz="2400" dirty="0" smtClean="0"/>
              <a:t> Wageningen University (WU) and RPG</a:t>
            </a:r>
          </a:p>
          <a:p>
            <a:pPr lvl="1" eaLnBrk="1" hangingPunct="1">
              <a:defRPr/>
            </a:pPr>
            <a:r>
              <a:rPr lang="de-DE" sz="2400" dirty="0" smtClean="0"/>
              <a:t>Wageningen: </a:t>
            </a:r>
            <a:r>
              <a:rPr lang="de-DE" sz="2400" dirty="0" err="1" smtClean="0"/>
              <a:t>Concept</a:t>
            </a:r>
            <a:r>
              <a:rPr lang="de-DE" sz="2400" dirty="0" smtClean="0"/>
              <a:t>, </a:t>
            </a:r>
            <a:r>
              <a:rPr lang="de-DE" sz="2400" dirty="0" err="1" smtClean="0"/>
              <a:t>user</a:t>
            </a:r>
            <a:r>
              <a:rPr lang="de-DE" sz="2400" dirty="0" smtClean="0"/>
              <a:t> </a:t>
            </a:r>
            <a:r>
              <a:rPr lang="de-DE" sz="2400" dirty="0" err="1" smtClean="0"/>
              <a:t>requirements</a:t>
            </a:r>
            <a:r>
              <a:rPr lang="de-DE" sz="2400" dirty="0" smtClean="0"/>
              <a:t>, </a:t>
            </a:r>
            <a:r>
              <a:rPr lang="de-DE" sz="2400" dirty="0" err="1" smtClean="0"/>
              <a:t>test</a:t>
            </a:r>
            <a:r>
              <a:rPr lang="de-DE" sz="2400" dirty="0" smtClean="0"/>
              <a:t>, </a:t>
            </a:r>
            <a:r>
              <a:rPr lang="de-DE" sz="2400" dirty="0" err="1" smtClean="0"/>
              <a:t>evaluation</a:t>
            </a:r>
            <a:endParaRPr lang="de-DE" sz="2400" dirty="0" smtClean="0"/>
          </a:p>
          <a:p>
            <a:pPr lvl="1" eaLnBrk="1" hangingPunct="1">
              <a:defRPr/>
            </a:pPr>
            <a:r>
              <a:rPr lang="de-DE" sz="2400" dirty="0" smtClean="0"/>
              <a:t>RPG: Technical design and </a:t>
            </a:r>
            <a:r>
              <a:rPr lang="de-DE" sz="2400" dirty="0" err="1" smtClean="0"/>
              <a:t>realisation</a:t>
            </a:r>
            <a:endParaRPr lang="de-DE" sz="2400" dirty="0" smtClean="0"/>
          </a:p>
          <a:p>
            <a:pPr lvl="1" eaLnBrk="1" hangingPunct="1">
              <a:defRPr/>
            </a:pPr>
            <a:r>
              <a:rPr lang="de-DE" sz="2400" dirty="0" smtClean="0"/>
              <a:t>Prototype: </a:t>
            </a:r>
            <a:r>
              <a:rPr lang="de-DE" sz="2400" dirty="0" err="1" smtClean="0"/>
              <a:t>Jointly</a:t>
            </a:r>
            <a:r>
              <a:rPr lang="de-DE" sz="2400" dirty="0"/>
              <a:t> </a:t>
            </a:r>
            <a:r>
              <a:rPr lang="de-DE" sz="2400" dirty="0" err="1" smtClean="0"/>
              <a:t>funded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STW, The </a:t>
            </a:r>
            <a:r>
              <a:rPr lang="de-DE" sz="2400" dirty="0" err="1" smtClean="0"/>
              <a:t>Netherlands</a:t>
            </a:r>
            <a:r>
              <a:rPr lang="de-DE" sz="2400" dirty="0" smtClean="0"/>
              <a:t>, and RPG</a:t>
            </a:r>
          </a:p>
          <a:p>
            <a:pPr lvl="1" eaLnBrk="1" hangingPunct="1">
              <a:defRPr/>
            </a:pPr>
            <a:r>
              <a:rPr lang="de-DE" sz="2400" dirty="0" smtClean="0"/>
              <a:t>First </a:t>
            </a:r>
            <a:r>
              <a:rPr lang="de-DE" sz="2400" dirty="0" err="1" smtClean="0"/>
              <a:t>instrument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tested</a:t>
            </a:r>
            <a:r>
              <a:rPr lang="de-DE" sz="2400" dirty="0" smtClean="0"/>
              <a:t> in September/</a:t>
            </a:r>
            <a:r>
              <a:rPr lang="de-DE" sz="2400" dirty="0" err="1" smtClean="0"/>
              <a:t>October</a:t>
            </a:r>
            <a:r>
              <a:rPr lang="de-DE" sz="2400" dirty="0" smtClean="0"/>
              <a:t> 2012</a:t>
            </a:r>
          </a:p>
          <a:p>
            <a:pPr algn="ctr" eaLnBrk="1" hangingPunct="1">
              <a:buFontTx/>
              <a:buNone/>
              <a:defRPr/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9275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970</Words>
  <Application>Microsoft Office PowerPoint</Application>
  <PresentationFormat>Bildschirmpräsentation (4:3)</PresentationFormat>
  <Paragraphs>256</Paragraphs>
  <Slides>21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Larissa</vt:lpstr>
      <vt:lpstr>Formel</vt:lpstr>
      <vt:lpstr>Microwave Remote Sensing of the Boundary Layer </vt:lpstr>
      <vt:lpstr>Outline</vt:lpstr>
      <vt:lpstr>µ-wave BL-Temperature Profiling: The Concept</vt:lpstr>
      <vt:lpstr>Simulated TB Signature of BL-T-profiles</vt:lpstr>
      <vt:lpstr>µ-wave BL-Temperature Profiling: The Instrument</vt:lpstr>
      <vt:lpstr>MWR Design Driver: Noise Reductionat 58 GHz</vt:lpstr>
      <vt:lpstr>Result: Time Series of Temperature Inversion</vt:lpstr>
      <vt:lpstr>Comparison with Mast data: 15 day time series</vt:lpstr>
      <vt:lpstr>PowerPoint-Präsentation</vt:lpstr>
      <vt:lpstr>Scintillometry : The Concept</vt:lpstr>
      <vt:lpstr>Scintillometry: The Concept / Theory</vt:lpstr>
      <vt:lpstr>Scintillometer Design</vt:lpstr>
      <vt:lpstr>Scintillometer Technology</vt:lpstr>
      <vt:lpstr>MWSC Integration: End of August 2012</vt:lpstr>
      <vt:lpstr>MWSC Integration: End of August 2012</vt:lpstr>
      <vt:lpstr>PowerPoint-Präsentation</vt:lpstr>
      <vt:lpstr>FMCW Radar Concept (in brief)</vt:lpstr>
      <vt:lpstr>RPG-FMCW-94 Specifications (I)</vt:lpstr>
      <vt:lpstr>RPG-FMCW-94 Specifications  (II)</vt:lpstr>
      <vt:lpstr>Summary / Conclusions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HATPRO System</dc:title>
  <dc:creator>Czekala</dc:creator>
  <cp:lastModifiedBy>Czekala</cp:lastModifiedBy>
  <cp:revision>367</cp:revision>
  <dcterms:created xsi:type="dcterms:W3CDTF">2011-09-26T09:26:24Z</dcterms:created>
  <dcterms:modified xsi:type="dcterms:W3CDTF">2012-09-04T12:27:53Z</dcterms:modified>
</cp:coreProperties>
</file>