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620" r:id="rId2"/>
    <p:sldId id="651" r:id="rId3"/>
    <p:sldId id="634" r:id="rId4"/>
    <p:sldId id="641" r:id="rId5"/>
    <p:sldId id="652" r:id="rId6"/>
    <p:sldId id="671" r:id="rId7"/>
    <p:sldId id="653" r:id="rId8"/>
    <p:sldId id="654" r:id="rId9"/>
    <p:sldId id="640" r:id="rId10"/>
    <p:sldId id="655" r:id="rId11"/>
    <p:sldId id="664" r:id="rId12"/>
    <p:sldId id="656" r:id="rId13"/>
    <p:sldId id="639" r:id="rId14"/>
    <p:sldId id="663" r:id="rId15"/>
    <p:sldId id="638" r:id="rId16"/>
    <p:sldId id="657" r:id="rId17"/>
    <p:sldId id="658" r:id="rId18"/>
    <p:sldId id="645" r:id="rId19"/>
    <p:sldId id="644" r:id="rId20"/>
    <p:sldId id="659" r:id="rId21"/>
    <p:sldId id="669" r:id="rId22"/>
    <p:sldId id="670" r:id="rId23"/>
    <p:sldId id="665" r:id="rId24"/>
    <p:sldId id="660" r:id="rId25"/>
    <p:sldId id="648" r:id="rId26"/>
    <p:sldId id="650" r:id="rId27"/>
    <p:sldId id="668" r:id="rId28"/>
    <p:sldId id="662" r:id="rId29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7EA0FF"/>
    <a:srgbClr val="FAA306"/>
    <a:srgbClr val="FF0000"/>
    <a:srgbClr val="4D4D4D"/>
    <a:srgbClr val="777777"/>
    <a:srgbClr val="FFFF00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1" autoAdjust="0"/>
    <p:restoredTop sz="94660"/>
  </p:normalViewPr>
  <p:slideViewPr>
    <p:cSldViewPr>
      <p:cViewPr varScale="1">
        <p:scale>
          <a:sx n="115" d="100"/>
          <a:sy n="115" d="100"/>
        </p:scale>
        <p:origin x="-91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2" d="100"/>
          <a:sy n="102" d="100"/>
        </p:scale>
        <p:origin x="-351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acer\Documents\Auswertung\Debitoren%2012-2010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4949414880186951E-2"/>
          <c:y val="7.0636269172706309E-2"/>
          <c:w val="0.63470227295413573"/>
          <c:h val="0.88302476195455404"/>
        </c:manualLayout>
      </c:layout>
      <c:pieChart>
        <c:varyColors val="1"/>
        <c:ser>
          <c:idx val="0"/>
          <c:order val="0"/>
          <c:explosion val="25"/>
          <c:dLbls>
            <c:dLbl>
              <c:idx val="1"/>
              <c:layout>
                <c:manualLayout>
                  <c:x val="3.3315130910649619E-3"/>
                  <c:y val="-0.1673892981119300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1.6457045218341022E-2"/>
                  <c:y val="1.718740826806006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2.4988638165195795E-2"/>
                  <c:y val="-7.0313598649979041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0.12157944183151617"/>
                  <c:y val="-9.1069763377674383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Tabelle1!$J$6:$J$12</c:f>
              <c:strCache>
                <c:ptCount val="7"/>
                <c:pt idx="0">
                  <c:v>Rohde&amp;Schwarz</c:v>
                </c:pt>
                <c:pt idx="1">
                  <c:v>Radiometer</c:v>
                </c:pt>
                <c:pt idx="2">
                  <c:v>HF Komponenten &amp; Systeme</c:v>
                </c:pt>
                <c:pt idx="3">
                  <c:v>Space</c:v>
                </c:pt>
                <c:pt idx="4">
                  <c:v>Förder- &amp; Entwicklungsprojekte</c:v>
                </c:pt>
                <c:pt idx="5">
                  <c:v>Hornstrahler</c:v>
                </c:pt>
                <c:pt idx="6">
                  <c:v>FFTS Spectrometer</c:v>
                </c:pt>
              </c:strCache>
            </c:strRef>
          </c:cat>
          <c:val>
            <c:numRef>
              <c:f>Tabelle1!$L$6:$L$12</c:f>
              <c:numCache>
                <c:formatCode>0</c:formatCode>
                <c:ptCount val="7"/>
                <c:pt idx="0">
                  <c:v>37.559336319222865</c:v>
                </c:pt>
                <c:pt idx="1">
                  <c:v>26.31878365325819</c:v>
                </c:pt>
                <c:pt idx="2">
                  <c:v>20.56619447508206</c:v>
                </c:pt>
                <c:pt idx="3">
                  <c:v>8.6058818919014097</c:v>
                </c:pt>
                <c:pt idx="4" formatCode="0.0">
                  <c:v>1.7552797349881062</c:v>
                </c:pt>
                <c:pt idx="5">
                  <c:v>2.0048548155703956</c:v>
                </c:pt>
                <c:pt idx="6">
                  <c:v>3.1896691099769829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0.51313</cdr:x>
      <cdr:y>0.79117</cdr:y>
    </cdr:from>
    <cdr:to>
      <cdr:x>0.75261</cdr:x>
      <cdr:y>0.84232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4369518" y="4842470"/>
          <a:ext cx="2039193" cy="31308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0.33825</cdr:x>
      <cdr:y>0.6</cdr:y>
    </cdr:from>
    <cdr:to>
      <cdr:x>0.33825</cdr:x>
      <cdr:y>0.6</cdr:y>
    </cdr:to>
    <cdr:cxnSp macro="">
      <cdr:nvCxnSpPr>
        <cdr:cNvPr id="7" name="Gerade Verbindung 6"/>
        <cdr:cNvCxnSpPr/>
      </cdr:nvCxnSpPr>
      <cdr:spPr>
        <a:xfrm xmlns:a="http://schemas.openxmlformats.org/drawingml/2006/main">
          <a:off x="2880320" y="3672408"/>
          <a:ext cx="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0.4059</cdr:x>
      <cdr:y>0.48235</cdr:y>
    </cdr:from>
    <cdr:to>
      <cdr:x>0.65959</cdr:x>
      <cdr:y>0.48235</cdr:y>
    </cdr:to>
    <cdr:cxnSp macro="">
      <cdr:nvCxnSpPr>
        <cdr:cNvPr id="11" name="Gerade Verbindung 10"/>
        <cdr:cNvCxnSpPr/>
      </cdr:nvCxnSpPr>
      <cdr:spPr>
        <a:xfrm xmlns:a="http://schemas.openxmlformats.org/drawingml/2006/main">
          <a:off x="3456384" y="2952328"/>
          <a:ext cx="2160240" cy="0"/>
        </a:xfrm>
        <a:prstGeom xmlns:a="http://schemas.openxmlformats.org/drawingml/2006/main" prst="line">
          <a:avLst/>
        </a:prstGeom>
        <a:ln xmlns:a="http://schemas.openxmlformats.org/drawingml/2006/main" w="508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4CE70A0-963F-402C-8FD4-06BE00D1CE6A}" type="datetimeFigureOut">
              <a:rPr lang="de-DE"/>
              <a:pPr>
                <a:defRPr/>
              </a:pPr>
              <a:t>21.02.2013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8F2FF1E-31E4-4370-B507-4B3163EF9F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44731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EB8753-359C-4699-B091-96C019A95540}" type="slidenum">
              <a:rPr lang="de-DE" smtClean="0"/>
              <a:pPr>
                <a:defRPr/>
              </a:pPr>
              <a:t>9</a:t>
            </a:fld>
            <a:endParaRPr lang="de-DE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665" y="4343508"/>
            <a:ext cx="5484864" cy="411501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409228"/>
            <a:ext cx="7772400" cy="1225021"/>
          </a:xfrm>
        </p:spPr>
        <p:txBody>
          <a:bodyPr/>
          <a:lstStyle>
            <a:lvl1pPr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381642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RPG Company Profile (2013-02)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364088" y="6356350"/>
            <a:ext cx="361568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/>
              <a:t>RPG Radiometer Physics GmbH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1186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RPG Company Profile (2013-02)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RPG Radiometer Physics GmbH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3A031-A7D2-4BD4-99CE-2D497A978A5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796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RPG Company Profile (2013-02)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RPG Radiometer Physics GmbH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66CB5-83E1-4292-9CCD-3305DECA733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2814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/>
          <p:nvPr userDrawn="1"/>
        </p:nvCxnSpPr>
        <p:spPr>
          <a:xfrm>
            <a:off x="0" y="6524625"/>
            <a:ext cx="9144000" cy="0"/>
          </a:xfrm>
          <a:prstGeom prst="line">
            <a:avLst/>
          </a:prstGeom>
          <a:ln>
            <a:solidFill>
              <a:srgbClr val="7EA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4"/>
          <p:cNvCxnSpPr/>
          <p:nvPr userDrawn="1"/>
        </p:nvCxnSpPr>
        <p:spPr>
          <a:xfrm>
            <a:off x="0" y="568325"/>
            <a:ext cx="9144000" cy="0"/>
          </a:xfrm>
          <a:prstGeom prst="line">
            <a:avLst/>
          </a:prstGeom>
          <a:ln w="25400">
            <a:solidFill>
              <a:srgbClr val="7EA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 descr="D:\A-PR\- RPG-Logo-SVG\rpg_logo+text_black_blue_img_L.png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65088"/>
            <a:ext cx="1020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01752" y="1"/>
            <a:ext cx="7848000" cy="558000"/>
          </a:xfrm>
          <a:noFill/>
        </p:spPr>
        <p:txBody>
          <a:bodyPr>
            <a:noAutofit/>
          </a:bodyPr>
          <a:lstStyle>
            <a:lvl1pPr>
              <a:defRPr sz="28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74" y="568800"/>
            <a:ext cx="9090025" cy="4864430"/>
          </a:xfrm>
          <a:ln w="15875"/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 sz="2400"/>
            </a:lvl1pPr>
            <a:lvl2pPr marL="742950" indent="-285750">
              <a:buFontTx/>
              <a:buBlip>
                <a:blip r:embed="rId4"/>
              </a:buBlip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4211960" y="6521450"/>
            <a:ext cx="4464496" cy="354013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b="1" smtClean="0"/>
              <a:t>RPG Radiometer Physics GmbH</a:t>
            </a:r>
            <a:endParaRPr 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8676456" y="6521450"/>
            <a:ext cx="467544" cy="338138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2"/>
          </p:nvPr>
        </p:nvSpPr>
        <p:spPr>
          <a:xfrm>
            <a:off x="1" y="6521450"/>
            <a:ext cx="6660231" cy="33655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RPG Company Profile (2013-02)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1599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RPG Company Profile (2013-02)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RPG Radiometer Physics GmbH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59A35-5F7A-4B43-B47B-CA758EE8E1D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3669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:\A-PR\- RPG-Logo-SVG\rpg_logo+text_black_blue_img_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0175"/>
            <a:ext cx="10207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6926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841276"/>
            <a:ext cx="4038600" cy="42638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841276"/>
            <a:ext cx="4038600" cy="42638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RPG Company Profile (2013-02)</a:t>
            </a:r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RPG Radiometer Physics GmbH</a:t>
            </a:r>
            <a:endParaRPr lang="de-DE"/>
          </a:p>
        </p:txBody>
      </p:sp>
      <p:sp>
        <p:nvSpPr>
          <p:cNvPr id="8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CC406-E115-4DF1-898A-72E4612E7F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7639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RPG Company Profile (2013-02)</a:t>
            </a:r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RPG Radiometer Physics GmbH</a:t>
            </a: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F299F-FAED-48CE-BDE5-5638B000AB9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7612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RPG Company Profile (2013-02)</a:t>
            </a:r>
            <a:endParaRPr lang="de-DE" dirty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RPG Radiometer Physics GmbH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4AC69-020D-417A-BA1A-AAB003F84EF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5988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RPG Company Profile (2013-02)</a:t>
            </a:r>
            <a:endParaRPr lang="de-DE" dirty="0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RPG Radiometer Physics GmbH</a:t>
            </a: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5D1D9-D10F-4E34-8C9A-58BABF17F64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7451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RPG Company Profile (2013-02)</a:t>
            </a:r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RPG Radiometer Physics GmbH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561E4-ED66-4C97-944B-4DE73DA9E43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3230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RPG Company Profile (2013-02)</a:t>
            </a:r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RPG Radiometer Physics GmbH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6B356-CB05-40ED-B080-1651CE90C17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2292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RPG Company Profile (2013-02)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RPG Radiometer Physics GmbH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07DD08E-ACF6-4D1A-B2D4-409C735BE07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96" r:id="rId2"/>
    <p:sldLayoutId id="2147483788" r:id="rId3"/>
    <p:sldLayoutId id="2147483797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emf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7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2.jp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9.jpeg"/><Relationship Id="rId4" Type="http://schemas.openxmlformats.org/officeDocument/2006/relationships/image" Target="../media/image48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1.png"/><Relationship Id="rId7" Type="http://schemas.openxmlformats.org/officeDocument/2006/relationships/image" Target="../media/image3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wmf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5" name="Text Box 3"/>
          <p:cNvSpPr txBox="1">
            <a:spLocks noChangeArrowheads="1"/>
          </p:cNvSpPr>
          <p:nvPr/>
        </p:nvSpPr>
        <p:spPr bwMode="auto">
          <a:xfrm>
            <a:off x="4067968" y="161851"/>
            <a:ext cx="496808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de-DE" sz="2400" b="1" dirty="0">
                <a:solidFill>
                  <a:schemeClr val="tx2">
                    <a:lumMod val="75000"/>
                  </a:schemeClr>
                </a:solidFill>
              </a:rPr>
              <a:t>Radiometer Physics GmbH</a:t>
            </a:r>
          </a:p>
          <a:p>
            <a:pPr algn="r"/>
            <a:r>
              <a:rPr lang="de-DE" sz="2000" b="1" dirty="0" smtClean="0">
                <a:solidFill>
                  <a:schemeClr val="tx2">
                    <a:lumMod val="75000"/>
                  </a:schemeClr>
                </a:solidFill>
              </a:rPr>
              <a:t>Meckenheim, Germany</a:t>
            </a:r>
            <a:endParaRPr lang="de-DE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02436" name="Picture 4" descr="150GHz FM2 offenes Gehäuse (Large)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203723"/>
            <a:ext cx="2879725" cy="2159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2437" name="Picture 5" descr="Messaufbau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8"/>
          <a:stretch>
            <a:fillRect/>
          </a:stretch>
        </p:blipFill>
        <p:spPr bwMode="auto">
          <a:xfrm>
            <a:off x="3132138" y="4508773"/>
            <a:ext cx="2879725" cy="2159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2438" name="Picture 6" descr="Bild1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508773"/>
            <a:ext cx="2879725" cy="2159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2439" name="Text Box 7"/>
          <p:cNvSpPr txBox="1">
            <a:spLocks noChangeArrowheads="1"/>
          </p:cNvSpPr>
          <p:nvPr/>
        </p:nvSpPr>
        <p:spPr bwMode="auto">
          <a:xfrm>
            <a:off x="3779838" y="1124223"/>
            <a:ext cx="5256212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de-DE" i="1" dirty="0" err="1">
                <a:solidFill>
                  <a:schemeClr val="tx2">
                    <a:lumMod val="75000"/>
                  </a:schemeClr>
                </a:solidFill>
              </a:rPr>
              <a:t>Microwave</a:t>
            </a:r>
            <a:r>
              <a:rPr lang="de-DE" i="1" dirty="0">
                <a:solidFill>
                  <a:schemeClr val="tx2">
                    <a:lumMod val="75000"/>
                  </a:schemeClr>
                </a:solidFill>
              </a:rPr>
              <a:t>, sub-mm, </a:t>
            </a:r>
            <a:r>
              <a:rPr lang="de-DE" i="1" dirty="0" err="1">
                <a:solidFill>
                  <a:schemeClr val="tx2">
                    <a:lumMod val="75000"/>
                  </a:schemeClr>
                </a:solidFill>
              </a:rPr>
              <a:t>THz</a:t>
            </a:r>
            <a:endParaRPr lang="de-DE" i="1" dirty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r>
              <a:rPr lang="de-DE" i="1" dirty="0">
                <a:solidFill>
                  <a:schemeClr val="tx2">
                    <a:lumMod val="75000"/>
                  </a:schemeClr>
                </a:solidFill>
              </a:rPr>
              <a:t>Turn-</a:t>
            </a:r>
            <a:r>
              <a:rPr lang="de-DE" i="1" dirty="0" err="1">
                <a:solidFill>
                  <a:schemeClr val="tx2">
                    <a:lumMod val="75000"/>
                  </a:schemeClr>
                </a:solidFill>
              </a:rPr>
              <a:t>key</a:t>
            </a:r>
            <a:r>
              <a:rPr lang="de-DE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tx2">
                    <a:lumMod val="75000"/>
                  </a:schemeClr>
                </a:solidFill>
              </a:rPr>
              <a:t>radiometers</a:t>
            </a:r>
            <a:r>
              <a:rPr lang="de-DE" i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de-DE" i="1" dirty="0" err="1">
                <a:solidFill>
                  <a:schemeClr val="tx2">
                    <a:lumMod val="75000"/>
                  </a:schemeClr>
                </a:solidFill>
              </a:rPr>
              <a:t>space</a:t>
            </a:r>
            <a:r>
              <a:rPr lang="de-DE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tx2">
                    <a:lumMod val="75000"/>
                  </a:schemeClr>
                </a:solidFill>
              </a:rPr>
              <a:t>technology</a:t>
            </a:r>
            <a:r>
              <a:rPr lang="de-DE" i="1" dirty="0">
                <a:solidFill>
                  <a:schemeClr val="tx2">
                    <a:lumMod val="75000"/>
                  </a:schemeClr>
                </a:solidFill>
              </a:rPr>
              <a:t> Components, design, </a:t>
            </a:r>
            <a:r>
              <a:rPr lang="de-DE" i="1" dirty="0" err="1">
                <a:solidFill>
                  <a:schemeClr val="tx2">
                    <a:lumMod val="75000"/>
                  </a:schemeClr>
                </a:solidFill>
              </a:rPr>
              <a:t>scientific</a:t>
            </a:r>
            <a:r>
              <a:rPr lang="de-DE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tx2">
                    <a:lumMod val="75000"/>
                  </a:schemeClr>
                </a:solidFill>
              </a:rPr>
              <a:t>expertise</a:t>
            </a:r>
            <a:endParaRPr lang="de-DE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02440" name="Picture 8" descr="DSCN0960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25" y="2203723"/>
            <a:ext cx="2879725" cy="2159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2441" name="Picture 9" descr="Bild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2197373"/>
            <a:ext cx="11509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50505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2442" name="Picture 10" descr="admirari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2203723"/>
            <a:ext cx="2879725" cy="21605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2443" name="Picture 11" descr="P1030062-small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4508773"/>
            <a:ext cx="2879725" cy="21605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D:\A-PR\(moved to Server)\- RPG-Logo\rpg_logo+text_black_blue_img_L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" y="188640"/>
            <a:ext cx="3828712" cy="172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360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Improved</a:t>
            </a:r>
            <a:r>
              <a:rPr lang="de-DE" dirty="0"/>
              <a:t> Schottky </a:t>
            </a:r>
            <a:r>
              <a:rPr lang="de-DE" dirty="0" err="1"/>
              <a:t>Diodes</a:t>
            </a:r>
            <a:r>
              <a:rPr lang="de-DE" dirty="0"/>
              <a:t>: VNA Extender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RPG Company Profile (2013-02)</a:t>
            </a:r>
            <a:endParaRPr lang="de-DE" dirty="0"/>
          </a:p>
        </p:txBody>
      </p:sp>
      <p:pic>
        <p:nvPicPr>
          <p:cNvPr id="6" name="Picture 3" descr="Messaufba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5" b="12230"/>
          <a:stretch>
            <a:fillRect/>
          </a:stretch>
        </p:blipFill>
        <p:spPr bwMode="auto">
          <a:xfrm>
            <a:off x="107950" y="3500438"/>
            <a:ext cx="4968875" cy="273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979613" y="1023593"/>
            <a:ext cx="1871662" cy="183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>
              <a:spcBef>
                <a:spcPct val="10000"/>
              </a:spcBef>
            </a:pPr>
            <a:r>
              <a:rPr lang="de-DE">
                <a:solidFill>
                  <a:schemeClr val="tx2">
                    <a:lumMod val="75000"/>
                  </a:schemeClr>
                </a:solidFill>
              </a:rPr>
              <a:t>OEM  </a:t>
            </a:r>
          </a:p>
          <a:p>
            <a:pPr eaLnBrk="1" hangingPunct="1">
              <a:spcBef>
                <a:spcPct val="10000"/>
              </a:spcBef>
            </a:pPr>
            <a:r>
              <a:rPr lang="de-DE">
                <a:solidFill>
                  <a:schemeClr val="tx2">
                    <a:lumMod val="75000"/>
                  </a:schemeClr>
                </a:solidFill>
              </a:rPr>
              <a:t>Network Analyzer Frequency Extenders</a:t>
            </a:r>
          </a:p>
          <a:p>
            <a:pPr eaLnBrk="1" hangingPunct="1">
              <a:spcBef>
                <a:spcPct val="10000"/>
              </a:spcBef>
            </a:pPr>
            <a:r>
              <a:rPr lang="de-DE">
                <a:solidFill>
                  <a:schemeClr val="tx2">
                    <a:lumMod val="75000"/>
                  </a:schemeClr>
                </a:solidFill>
              </a:rPr>
              <a:t>for </a:t>
            </a:r>
          </a:p>
          <a:p>
            <a:pPr eaLnBrk="1" hangingPunct="1">
              <a:spcBef>
                <a:spcPct val="10000"/>
              </a:spcBef>
            </a:pPr>
            <a:r>
              <a:rPr lang="de-DE" b="1" i="1">
                <a:solidFill>
                  <a:schemeClr val="tx2">
                    <a:lumMod val="75000"/>
                  </a:schemeClr>
                </a:solidFill>
              </a:rPr>
              <a:t>Rohde &amp; Schwarz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620713"/>
            <a:ext cx="1835150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spcBef>
                <a:spcPct val="10000"/>
              </a:spcBef>
            </a:pP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50 – 75 GHz</a:t>
            </a:r>
          </a:p>
          <a:p>
            <a:pPr algn="r" eaLnBrk="1" hangingPunct="1">
              <a:spcBef>
                <a:spcPct val="10000"/>
              </a:spcBef>
            </a:pP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60 – 90 GHz</a:t>
            </a:r>
          </a:p>
          <a:p>
            <a:pPr algn="r" eaLnBrk="1" hangingPunct="1">
              <a:spcBef>
                <a:spcPct val="10000"/>
              </a:spcBef>
            </a:pP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75 – 110 GHz</a:t>
            </a:r>
          </a:p>
          <a:p>
            <a:pPr algn="r" eaLnBrk="1" hangingPunct="1">
              <a:spcBef>
                <a:spcPct val="10000"/>
              </a:spcBef>
            </a:pP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90 – 140 GHz</a:t>
            </a:r>
          </a:p>
          <a:p>
            <a:pPr algn="r" eaLnBrk="1" hangingPunct="1">
              <a:spcBef>
                <a:spcPct val="10000"/>
              </a:spcBef>
            </a:pP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110 – 170 GHz</a:t>
            </a:r>
          </a:p>
          <a:p>
            <a:pPr algn="r" eaLnBrk="1" hangingPunct="1">
              <a:spcBef>
                <a:spcPct val="10000"/>
              </a:spcBef>
            </a:pP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140 – 220 GHz</a:t>
            </a:r>
          </a:p>
          <a:p>
            <a:pPr algn="r" eaLnBrk="1" hangingPunct="1">
              <a:spcBef>
                <a:spcPct val="10000"/>
              </a:spcBef>
            </a:pP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220 – 325 GHz 325 – 500 GHz</a:t>
            </a:r>
          </a:p>
          <a:p>
            <a:pPr algn="r" eaLnBrk="1" hangingPunct="1">
              <a:spcBef>
                <a:spcPct val="10000"/>
              </a:spcBef>
            </a:pPr>
            <a:r>
              <a:rPr lang="de-DE" sz="1600" dirty="0">
                <a:solidFill>
                  <a:schemeClr val="tx2">
                    <a:lumMod val="75000"/>
                  </a:schemeClr>
                </a:solidFill>
              </a:rPr>
              <a:t>(500 – 750 GHz)</a:t>
            </a:r>
            <a:endParaRPr lang="de-DE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Picture 6" descr="ZVA-Z110 WR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822825"/>
            <a:ext cx="2212975" cy="129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P10506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754063"/>
            <a:ext cx="5219700" cy="391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07950" y="3500438"/>
            <a:ext cx="2303463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spcBef>
                <a:spcPct val="10000"/>
              </a:spcBef>
            </a:pPr>
            <a:r>
              <a:rPr lang="de-DE" sz="1200">
                <a:solidFill>
                  <a:srgbClr val="0C2577"/>
                </a:solidFill>
              </a:rPr>
              <a:t>Courtesy of Rohde &amp; Schwarz</a:t>
            </a:r>
          </a:p>
        </p:txBody>
      </p:sp>
    </p:spTree>
    <p:extLst>
      <p:ext uri="{BB962C8B-B14F-4D97-AF65-F5344CB8AC3E}">
        <p14:creationId xmlns:p14="http://schemas.microsoft.com/office/powerpoint/2010/main" val="136766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Improved</a:t>
            </a:r>
            <a:r>
              <a:rPr lang="de-DE" dirty="0"/>
              <a:t> </a:t>
            </a:r>
            <a:r>
              <a:rPr lang="de-DE" dirty="0" err="1"/>
              <a:t>Diodes</a:t>
            </a:r>
            <a:r>
              <a:rPr lang="de-DE" dirty="0"/>
              <a:t>: RPG sub-</a:t>
            </a:r>
            <a:r>
              <a:rPr lang="de-DE" dirty="0" err="1"/>
              <a:t>harmonic</a:t>
            </a:r>
            <a:r>
              <a:rPr lang="de-DE" dirty="0"/>
              <a:t> </a:t>
            </a:r>
            <a:r>
              <a:rPr lang="de-DE" dirty="0" err="1"/>
              <a:t>mixers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RPG Company Profile (2013-02)</a:t>
            </a:r>
            <a:endParaRPr lang="de-DE" dirty="0"/>
          </a:p>
        </p:txBody>
      </p:sp>
      <p:graphicFrame>
        <p:nvGraphicFramePr>
          <p:cNvPr id="6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888931"/>
              </p:ext>
            </p:extLst>
          </p:nvPr>
        </p:nvGraphicFramePr>
        <p:xfrm>
          <a:off x="179388" y="1350290"/>
          <a:ext cx="8856662" cy="4598990"/>
        </p:xfrm>
        <a:graphic>
          <a:graphicData uri="http://schemas.openxmlformats.org/drawingml/2006/table">
            <a:tbl>
              <a:tblPr/>
              <a:tblGrid>
                <a:gridCol w="1371600"/>
                <a:gridCol w="1079500"/>
                <a:gridCol w="1362075"/>
                <a:gridCol w="1247775"/>
                <a:gridCol w="1058862"/>
                <a:gridCol w="1082675"/>
                <a:gridCol w="835025"/>
                <a:gridCol w="819150"/>
              </a:tblGrid>
              <a:tr h="871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Arial" charset="0"/>
                        </a:rPr>
                        <a:t>Art.-</a:t>
                      </a:r>
                      <a:r>
                        <a:rPr kumimoji="0" lang="de-DE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Arial" charset="0"/>
                        </a:rPr>
                        <a:t>No</a:t>
                      </a: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Arial" charset="0"/>
                        </a:rPr>
                        <a:t>. </a:t>
                      </a:r>
                      <a:endParaRPr kumimoji="0" lang="de-DE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7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Arial" charset="0"/>
                        </a:rPr>
                        <a:t>RF Range</a:t>
                      </a:r>
                      <a:b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Arial" charset="0"/>
                        </a:rPr>
                        <a:t>[GHz] </a:t>
                      </a:r>
                      <a:endParaRPr kumimoji="0" 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7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Arial" charset="0"/>
                        </a:rPr>
                        <a:t>DSB-Noise</a:t>
                      </a:r>
                      <a:b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Arial" charset="0"/>
                        </a:rPr>
                        <a:t>Temperature</a:t>
                      </a:r>
                      <a:endParaRPr kumimoji="0" 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7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Arial" charset="0"/>
                        </a:rPr>
                        <a:t>Conversion</a:t>
                      </a:r>
                      <a:b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Arial" charset="0"/>
                        </a:rPr>
                        <a:t>Gain (DSB)</a:t>
                      </a:r>
                      <a:endParaRPr kumimoji="0" 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7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Arial" charset="0"/>
                        </a:rPr>
                        <a:t>IF-Band-</a:t>
                      </a:r>
                      <a:b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Arial" charset="0"/>
                        </a:rPr>
                        <a:t>width</a:t>
                      </a:r>
                      <a:endParaRPr kumimoji="0" 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7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Arial" charset="0"/>
                        </a:rPr>
                        <a:t>Required </a:t>
                      </a:r>
                      <a:b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Arial" charset="0"/>
                        </a:rPr>
                        <a:t>LO Power</a:t>
                      </a:r>
                      <a:endParaRPr kumimoji="0" 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707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Arial" charset="0"/>
                        </a:rPr>
                        <a:t>Waveguide</a:t>
                      </a:r>
                      <a:b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Arial" charset="0"/>
                        </a:rPr>
                        <a:t>LO            RF </a:t>
                      </a:r>
                      <a:endParaRPr kumimoji="0" 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7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Arial" charset="0"/>
                        </a:rPr>
                        <a:t>SHM118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7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104-132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500 K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-5 dB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&gt; 16GHz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6 dBm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WR15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WR8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Arial" charset="0"/>
                        </a:rPr>
                        <a:t>SHM137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7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110-165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500 K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-6 dB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&gt; 20 GHz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4-7 dBm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WR12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WR6.5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Arial" charset="0"/>
                        </a:rPr>
                        <a:t>SHM150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7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134-167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450 K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-6 dB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&gt; 16 GHz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2 dBm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WR12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WR6.5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Arial" charset="0"/>
                        </a:rPr>
                        <a:t>SHM183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7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167-200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8700"/>
                          </a:solidFill>
                          <a:effectLst/>
                          <a:latin typeface="Arial" charset="0"/>
                        </a:rPr>
                        <a:t>430 K</a:t>
                      </a: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8700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FF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C25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-4 / -5 dB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FF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&gt; 16 GHz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4 dBm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WR10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WR5.1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Arial" charset="0"/>
                        </a:rPr>
                        <a:t>SHM220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7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185-230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500 K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-6 dB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&gt; 18 GHz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4-7 dBm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WR10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WR5.1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Arial" charset="0"/>
                        </a:rPr>
                        <a:t>SHM280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7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265-295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700 K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-7 dB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&gt; 18 GHz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4-7 dBm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WR6.5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WR3.4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Arial" charset="0"/>
                        </a:rPr>
                        <a:t>SHM300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7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275-330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900 K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-7 dB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&gt; 18 GHz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4-7 dBm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WR6.5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WR3.4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Arial" charset="0"/>
                        </a:rPr>
                        <a:t>SHM340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7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310-360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1000 K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-6 / -7 dB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&gt; 16 GHz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4-7 dBm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WR6.5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WR2.8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Arial" charset="0"/>
                        </a:rPr>
                        <a:t>SHM424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7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400-440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1100 K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-7/ -8 dB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&gt; 16 GHz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7 dBm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WR4.3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WR2.2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Arial" charset="0"/>
                        </a:rPr>
                        <a:t>SHM664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7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644-680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1600 K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-8 dB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&gt; 16 GHz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4-7 dBm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WR3.4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2577"/>
                          </a:solidFill>
                          <a:effectLst/>
                          <a:latin typeface="Arial" charset="0"/>
                        </a:rPr>
                        <a:t>WR1.5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3" descr="SHM-2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3861715"/>
            <a:ext cx="2030413" cy="1971675"/>
          </a:xfrm>
          <a:prstGeom prst="rect">
            <a:avLst/>
          </a:prstGeom>
          <a:noFill/>
          <a:ln w="12700">
            <a:solidFill>
              <a:srgbClr val="FF87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11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Receiver </a:t>
            </a:r>
            <a:r>
              <a:rPr lang="de-DE" dirty="0" err="1"/>
              <a:t>technology</a:t>
            </a:r>
            <a:r>
              <a:rPr lang="de-DE" dirty="0"/>
              <a:t> – 183 GHz </a:t>
            </a:r>
            <a:r>
              <a:rPr lang="de-DE" dirty="0" err="1"/>
              <a:t>example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RPG Company Profile (2013-02)</a:t>
            </a:r>
            <a:endParaRPr lang="de-DE" dirty="0"/>
          </a:p>
        </p:txBody>
      </p:sp>
      <p:pic>
        <p:nvPicPr>
          <p:cNvPr id="6" name="Picture 2" descr="SHM1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5"/>
          <a:stretch>
            <a:fillRect/>
          </a:stretch>
        </p:blipFill>
        <p:spPr bwMode="auto">
          <a:xfrm>
            <a:off x="107950" y="765175"/>
            <a:ext cx="4248150" cy="302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10502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141663"/>
            <a:ext cx="4679950" cy="307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SHM183-F_800x6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765175"/>
            <a:ext cx="4679950" cy="302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4005263"/>
            <a:ext cx="4356100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Best 183 GHz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receivers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available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Built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in larger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numbers</a:t>
            </a:r>
            <a:endParaRPr lang="de-DE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Noise-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injection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calibration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@183</a:t>
            </a:r>
            <a:br>
              <a:rPr lang="de-DE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(RPG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only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manufacturer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world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wide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All ALMA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water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vapor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radiometers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equipped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with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RPG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mixers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and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feeds</a:t>
            </a:r>
            <a:endParaRPr lang="de-DE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79388" y="836613"/>
            <a:ext cx="4176712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spcBef>
                <a:spcPct val="10000"/>
              </a:spcBef>
            </a:pPr>
            <a:r>
              <a:rPr lang="de-DE" sz="2000" b="1">
                <a:solidFill>
                  <a:srgbClr val="FF8700"/>
                </a:solidFill>
                <a:latin typeface="Arial Rounded MT Bold" pitchFamily="34" charset="0"/>
              </a:rPr>
              <a:t>183 GHz feeds and sub-harmonic</a:t>
            </a:r>
          </a:p>
          <a:p>
            <a:pPr eaLnBrk="1" hangingPunct="1">
              <a:spcBef>
                <a:spcPct val="10000"/>
              </a:spcBef>
            </a:pPr>
            <a:r>
              <a:rPr lang="de-DE" sz="2000" b="1">
                <a:solidFill>
                  <a:srgbClr val="FF8700"/>
                </a:solidFill>
                <a:latin typeface="Arial Rounded MT Bold" pitchFamily="34" charset="0"/>
              </a:rPr>
              <a:t>mixers for ALMA-WVR</a:t>
            </a:r>
            <a:endParaRPr lang="de-DE" sz="2000">
              <a:solidFill>
                <a:srgbClr val="FF87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21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Space Products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RPG Company Profile (2013-02)</a:t>
            </a:r>
            <a:endParaRPr lang="de-DE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856984" cy="57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79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Space Products (II)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RPG Company Profile (2013-02)</a:t>
            </a:r>
            <a:endParaRPr lang="de-DE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4532244"/>
            <a:ext cx="91440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>
              <a:spcBef>
                <a:spcPct val="10000"/>
              </a:spcBef>
            </a:pPr>
            <a:r>
              <a:rPr lang="de-DE" sz="2000" b="1" dirty="0">
                <a:solidFill>
                  <a:schemeClr val="tx2">
                    <a:lumMod val="75000"/>
                  </a:schemeClr>
                </a:solidFill>
              </a:rPr>
              <a:t>Space </a:t>
            </a:r>
            <a:r>
              <a:rPr lang="de-DE" sz="2000" b="1" dirty="0" err="1">
                <a:solidFill>
                  <a:schemeClr val="tx2">
                    <a:lumMod val="75000"/>
                  </a:schemeClr>
                </a:solidFill>
              </a:rPr>
              <a:t>qualified</a:t>
            </a:r>
            <a:r>
              <a:rPr lang="de-DE" sz="2000" b="1" dirty="0">
                <a:solidFill>
                  <a:schemeClr val="tx2">
                    <a:lumMod val="75000"/>
                  </a:schemeClr>
                </a:solidFill>
              </a:rPr>
              <a:t> front </a:t>
            </a:r>
            <a:r>
              <a:rPr lang="de-DE" sz="2000" b="1" dirty="0" err="1">
                <a:solidFill>
                  <a:schemeClr val="tx2">
                    <a:lumMod val="75000"/>
                  </a:schemeClr>
                </a:solidFill>
              </a:rPr>
              <a:t>ends</a:t>
            </a:r>
            <a:r>
              <a:rPr lang="de-DE" sz="2000" b="1" dirty="0">
                <a:solidFill>
                  <a:schemeClr val="tx2">
                    <a:lumMod val="75000"/>
                  </a:schemeClr>
                </a:solidFill>
              </a:rPr>
              <a:t> (China, FY-3):</a:t>
            </a:r>
          </a:p>
          <a:p>
            <a:pPr eaLnBrk="1" hangingPunct="1">
              <a:spcBef>
                <a:spcPct val="10000"/>
              </a:spcBef>
            </a:pPr>
            <a:endParaRPr lang="de-DE" sz="2000" b="1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 eaLnBrk="1" hangingPunct="1">
              <a:spcBef>
                <a:spcPct val="10000"/>
              </a:spcBef>
              <a:buBlip>
                <a:blip r:embed="rId2"/>
              </a:buBlip>
            </a:pPr>
            <a:r>
              <a:rPr lang="de-DE" sz="2000" b="1" dirty="0" smtClean="0">
                <a:solidFill>
                  <a:schemeClr val="tx2">
                    <a:lumMod val="75000"/>
                  </a:schemeClr>
                </a:solidFill>
              </a:rPr>
              <a:t>90 </a:t>
            </a:r>
            <a:r>
              <a:rPr lang="de-DE" sz="2000" b="1" dirty="0">
                <a:solidFill>
                  <a:schemeClr val="tx2">
                    <a:lumMod val="75000"/>
                  </a:schemeClr>
                </a:solidFill>
              </a:rPr>
              <a:t>GHz dual </a:t>
            </a:r>
            <a:r>
              <a:rPr lang="de-DE" sz="2000" b="1" dirty="0" err="1">
                <a:solidFill>
                  <a:schemeClr val="tx2">
                    <a:lumMod val="75000"/>
                  </a:schemeClr>
                </a:solidFill>
              </a:rPr>
              <a:t>polarized</a:t>
            </a:r>
            <a:r>
              <a:rPr lang="de-DE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sz="2000" b="1" dirty="0" err="1" smtClean="0">
                <a:solidFill>
                  <a:schemeClr val="tx2">
                    <a:lumMod val="75000"/>
                  </a:schemeClr>
                </a:solidFill>
              </a:rPr>
              <a:t>receiver</a:t>
            </a:r>
            <a:r>
              <a:rPr lang="de-DE" sz="20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de-DE" sz="2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de-DE" sz="2000" b="1" dirty="0" smtClean="0">
                <a:solidFill>
                  <a:schemeClr val="tx2">
                    <a:lumMod val="75000"/>
                  </a:schemeClr>
                </a:solidFill>
              </a:rPr>
              <a:t>OMT </a:t>
            </a:r>
            <a:r>
              <a:rPr lang="de-DE" sz="2000" b="1" dirty="0">
                <a:solidFill>
                  <a:schemeClr val="tx2">
                    <a:lumMod val="75000"/>
                  </a:schemeClr>
                </a:solidFill>
              </a:rPr>
              <a:t>+ LNA + (</a:t>
            </a:r>
            <a:r>
              <a:rPr lang="de-DE" sz="2000" b="1" dirty="0" err="1">
                <a:solidFill>
                  <a:schemeClr val="tx2">
                    <a:lumMod val="75000"/>
                  </a:schemeClr>
                </a:solidFill>
              </a:rPr>
              <a:t>either</a:t>
            </a:r>
            <a:r>
              <a:rPr lang="de-DE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tx2">
                    <a:lumMod val="75000"/>
                  </a:schemeClr>
                </a:solidFill>
              </a:rPr>
              <a:t>Direct</a:t>
            </a:r>
            <a:r>
              <a:rPr lang="de-DE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tx2">
                    <a:lumMod val="75000"/>
                  </a:schemeClr>
                </a:solidFill>
              </a:rPr>
              <a:t>Detection</a:t>
            </a:r>
            <a:r>
              <a:rPr lang="de-DE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tx2">
                    <a:lumMod val="75000"/>
                  </a:schemeClr>
                </a:solidFill>
              </a:rPr>
              <a:t>or</a:t>
            </a:r>
            <a:r>
              <a:rPr lang="de-DE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sz="2000" b="1" dirty="0" err="1" smtClean="0">
                <a:solidFill>
                  <a:schemeClr val="tx2">
                    <a:lumMod val="75000"/>
                  </a:schemeClr>
                </a:solidFill>
              </a:rPr>
              <a:t>Heterodyne</a:t>
            </a:r>
            <a:r>
              <a:rPr lang="de-DE" sz="2000" b="1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 marL="342900" indent="-342900" eaLnBrk="1" hangingPunct="1">
              <a:spcBef>
                <a:spcPct val="10000"/>
              </a:spcBef>
              <a:buBlip>
                <a:blip r:embed="rId2"/>
              </a:buBlip>
            </a:pPr>
            <a:r>
              <a:rPr lang="de-DE" sz="2000" b="1" dirty="0" smtClean="0">
                <a:solidFill>
                  <a:schemeClr val="tx2">
                    <a:lumMod val="75000"/>
                  </a:schemeClr>
                </a:solidFill>
              </a:rPr>
              <a:t>150 </a:t>
            </a:r>
            <a:r>
              <a:rPr lang="de-DE" sz="2000" b="1" dirty="0">
                <a:solidFill>
                  <a:schemeClr val="tx2">
                    <a:lumMod val="75000"/>
                  </a:schemeClr>
                </a:solidFill>
              </a:rPr>
              <a:t>GHz dual </a:t>
            </a:r>
            <a:r>
              <a:rPr lang="de-DE" sz="2000" b="1" dirty="0" err="1">
                <a:solidFill>
                  <a:schemeClr val="tx2">
                    <a:lumMod val="75000"/>
                  </a:schemeClr>
                </a:solidFill>
              </a:rPr>
              <a:t>polarized</a:t>
            </a:r>
            <a:r>
              <a:rPr lang="de-DE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tx2">
                    <a:lumMod val="75000"/>
                  </a:schemeClr>
                </a:solidFill>
              </a:rPr>
              <a:t>receiver</a:t>
            </a:r>
            <a:r>
              <a:rPr lang="de-DE" sz="2000" b="1" dirty="0">
                <a:solidFill>
                  <a:schemeClr val="tx2">
                    <a:lumMod val="75000"/>
                  </a:schemeClr>
                </a:solidFill>
              </a:rPr>
              <a:t>: OMT + SHM</a:t>
            </a:r>
          </a:p>
        </p:txBody>
      </p:sp>
      <p:pic>
        <p:nvPicPr>
          <p:cNvPr id="7" name="Picture 4" descr="89GHz MHS(bearbeitet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" r="10030" b="11165"/>
          <a:stretch>
            <a:fillRect/>
          </a:stretch>
        </p:blipFill>
        <p:spPr bwMode="auto">
          <a:xfrm>
            <a:off x="100013" y="715963"/>
            <a:ext cx="4968875" cy="389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Bild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714375"/>
            <a:ext cx="3238500" cy="2427288"/>
          </a:xfrm>
          <a:prstGeom prst="rect">
            <a:avLst/>
          </a:prstGeom>
          <a:noFill/>
          <a:ln w="12700">
            <a:solidFill>
              <a:srgbClr val="0C257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068638"/>
            <a:ext cx="3238500" cy="2430462"/>
          </a:xfrm>
          <a:prstGeom prst="rect">
            <a:avLst/>
          </a:prstGeom>
          <a:noFill/>
          <a:ln w="12700">
            <a:solidFill>
              <a:srgbClr val="0C257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1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Preparations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MetOp</a:t>
            </a:r>
            <a:r>
              <a:rPr lang="de-DE" dirty="0" smtClean="0"/>
              <a:t>-SG </a:t>
            </a:r>
            <a:r>
              <a:rPr lang="de-DE" dirty="0" err="1" smtClean="0"/>
              <a:t>Ice</a:t>
            </a:r>
            <a:r>
              <a:rPr lang="de-DE" dirty="0" smtClean="0"/>
              <a:t> </a:t>
            </a:r>
            <a:r>
              <a:rPr lang="de-DE" dirty="0" err="1" smtClean="0"/>
              <a:t>Cloud</a:t>
            </a:r>
            <a:r>
              <a:rPr lang="de-DE" dirty="0" smtClean="0"/>
              <a:t> </a:t>
            </a:r>
            <a:r>
              <a:rPr lang="de-DE" dirty="0" err="1" smtClean="0"/>
              <a:t>Imager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RPG Company Profile (2013-02)</a:t>
            </a:r>
            <a:endParaRPr lang="de-DE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7668344" cy="5788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55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Space Products (III)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RPG Company Profile (2013-02)</a:t>
            </a:r>
            <a:endParaRPr lang="de-DE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11149" y="4118484"/>
            <a:ext cx="8499475" cy="208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>
              <a:spcBef>
                <a:spcPct val="10000"/>
              </a:spcBef>
            </a:pPr>
            <a:r>
              <a:rPr lang="de-DE" sz="2400" b="1" dirty="0">
                <a:solidFill>
                  <a:schemeClr val="tx2">
                    <a:lumMod val="75000"/>
                  </a:schemeClr>
                </a:solidFill>
              </a:rPr>
              <a:t>Space </a:t>
            </a: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</a:rPr>
              <a:t>qualified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</a:rPr>
              <a:t> front </a:t>
            </a: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</a:rPr>
              <a:t>ends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  <a:p>
            <a:pPr eaLnBrk="1" hangingPunct="1">
              <a:spcBef>
                <a:spcPct val="10000"/>
              </a:spcBef>
            </a:pPr>
            <a:endParaRPr lang="de-DE" sz="2400" b="1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 eaLnBrk="1" hangingPunct="1">
              <a:spcBef>
                <a:spcPct val="10000"/>
              </a:spcBef>
              <a:buBlip>
                <a:blip r:embed="rId3"/>
              </a:buBlip>
            </a:pPr>
            <a:r>
              <a:rPr lang="de-DE" sz="2400" b="1" dirty="0" smtClean="0">
                <a:solidFill>
                  <a:schemeClr val="tx2">
                    <a:lumMod val="75000"/>
                  </a:schemeClr>
                </a:solidFill>
              </a:rPr>
              <a:t>183 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</a:rPr>
              <a:t>GHz (4 </a:t>
            </a: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</a:rPr>
              <a:t>channels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</a:rPr>
              <a:t>) </a:t>
            </a: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</a:rPr>
              <a:t>for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</a:rPr>
              <a:t> sensitive </a:t>
            </a: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</a:rPr>
              <a:t>water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</a:rPr>
              <a:t>vapour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sz="2400" b="1" dirty="0" err="1" smtClean="0">
                <a:solidFill>
                  <a:schemeClr val="tx2">
                    <a:lumMod val="75000"/>
                  </a:schemeClr>
                </a:solidFill>
              </a:rPr>
              <a:t>detection</a:t>
            </a:r>
            <a:endParaRPr lang="de-DE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 eaLnBrk="1" hangingPunct="1">
              <a:spcBef>
                <a:spcPct val="10000"/>
              </a:spcBef>
              <a:buBlip>
                <a:blip r:embed="rId3"/>
              </a:buBlip>
            </a:pPr>
            <a:r>
              <a:rPr lang="de-DE" sz="2400" b="1" dirty="0" smtClean="0">
                <a:solidFill>
                  <a:schemeClr val="tx2">
                    <a:lumMod val="75000"/>
                  </a:schemeClr>
                </a:solidFill>
              </a:rPr>
              <a:t>  90 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</a:rPr>
              <a:t>GHz dual </a:t>
            </a: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</a:rPr>
              <a:t>polarized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sz="2400" b="1" dirty="0" err="1" smtClean="0">
                <a:solidFill>
                  <a:schemeClr val="tx2">
                    <a:lumMod val="75000"/>
                  </a:schemeClr>
                </a:solidFill>
              </a:rPr>
              <a:t>receiver</a:t>
            </a:r>
            <a:endParaRPr lang="de-DE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 eaLnBrk="1" hangingPunct="1">
              <a:spcBef>
                <a:spcPct val="10000"/>
              </a:spcBef>
              <a:buBlip>
                <a:blip r:embed="rId3"/>
              </a:buBlip>
            </a:pPr>
            <a:r>
              <a:rPr lang="de-DE" sz="2400" b="1" dirty="0" smtClean="0">
                <a:solidFill>
                  <a:schemeClr val="tx2">
                    <a:lumMod val="75000"/>
                  </a:schemeClr>
                </a:solidFill>
              </a:rPr>
              <a:t>150 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</a:rPr>
              <a:t>GHz dual </a:t>
            </a: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</a:rPr>
              <a:t>polarized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</a:rPr>
              <a:t>receiver</a:t>
            </a:r>
            <a:endParaRPr lang="de-DE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923925"/>
            <a:ext cx="1181100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917575"/>
            <a:ext cx="402272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Object 6"/>
          <p:cNvGraphicFramePr>
            <a:graphicFrameLocks noChangeAspect="1"/>
          </p:cNvGraphicFramePr>
          <p:nvPr/>
        </p:nvGraphicFramePr>
        <p:xfrm>
          <a:off x="1849438" y="923925"/>
          <a:ext cx="1133475" cy="302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2" name="Image" r:id="rId6" imgW="1231746" imgH="2476190" progId="Photoshop.Image.7">
                  <p:embed/>
                </p:oleObj>
              </mc:Choice>
              <mc:Fallback>
                <p:oleObj name="Image" r:id="rId6" imgW="1231746" imgH="2476190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9438" y="923925"/>
                        <a:ext cx="1133475" cy="302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7"/>
          <p:cNvGraphicFramePr>
            <a:graphicFrameLocks noChangeAspect="1"/>
          </p:cNvGraphicFramePr>
          <p:nvPr/>
        </p:nvGraphicFramePr>
        <p:xfrm>
          <a:off x="3317875" y="917575"/>
          <a:ext cx="1133475" cy="302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3" name="Image" r:id="rId8" imgW="1244006" imgH="2488889" progId="Photoshop.Image.7">
                  <p:embed/>
                </p:oleObj>
              </mc:Choice>
              <mc:Fallback>
                <p:oleObj name="Image" r:id="rId8" imgW="1244006" imgH="2488889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7875" y="917575"/>
                        <a:ext cx="1133475" cy="302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653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Auto-</a:t>
            </a:r>
            <a:r>
              <a:rPr lang="de-DE" dirty="0" err="1"/>
              <a:t>Calibration</a:t>
            </a:r>
            <a:r>
              <a:rPr lang="de-DE" dirty="0"/>
              <a:t> Receivers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RPG Company Profile (2013-02)</a:t>
            </a:r>
            <a:endParaRPr lang="de-DE" dirty="0"/>
          </a:p>
        </p:txBody>
      </p:sp>
      <p:sp>
        <p:nvSpPr>
          <p:cNvPr id="7" name="Foliennummernplatzhalter 4"/>
          <p:cNvSpPr txBox="1">
            <a:spLocks/>
          </p:cNvSpPr>
          <p:nvPr/>
        </p:nvSpPr>
        <p:spPr>
          <a:xfrm>
            <a:off x="8676456" y="6521450"/>
            <a:ext cx="467544" cy="3381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D7377F93-7160-4B95-B1B7-8B197AE15C1E}" type="slidenum">
              <a:rPr lang="de-DE" smtClean="0"/>
              <a:pPr/>
              <a:t>17</a:t>
            </a:fld>
            <a:endParaRPr lang="de-DE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4387850" y="652463"/>
            <a:ext cx="4751388" cy="2879725"/>
            <a:chOff x="1998" y="477"/>
            <a:chExt cx="3691" cy="1992"/>
          </a:xfrm>
        </p:grpSpPr>
        <p:pic>
          <p:nvPicPr>
            <p:cNvPr id="9" name="Picture 7" descr="isolator_20_30_ghz_m02_v023_final_01n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6" y="477"/>
              <a:ext cx="2653" cy="1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Isolator WR10 Magnetischer Schalter (Version2)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8" y="1458"/>
              <a:ext cx="1043" cy="1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9" descr="y_junc_switched_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8" y="477"/>
              <a:ext cx="1043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0" descr="farad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365625"/>
            <a:ext cx="3744912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07504" y="3822551"/>
            <a:ext cx="44640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de-DE" dirty="0">
                <a:solidFill>
                  <a:srgbClr val="333333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rgbClr val="333333"/>
                </a:solidFill>
                <a:sym typeface="Wingdings" pitchFamily="2" charset="2"/>
              </a:rPr>
              <a:t>Allan</a:t>
            </a:r>
            <a:r>
              <a:rPr lang="de-DE" dirty="0">
                <a:solidFill>
                  <a:srgbClr val="333333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rgbClr val="333333"/>
                </a:solidFill>
                <a:sym typeface="Wingdings" pitchFamily="2" charset="2"/>
              </a:rPr>
              <a:t>Variance</a:t>
            </a:r>
            <a:r>
              <a:rPr lang="de-DE" dirty="0">
                <a:solidFill>
                  <a:srgbClr val="333333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rgbClr val="333333"/>
                </a:solidFill>
                <a:sym typeface="Wingdings" pitchFamily="2" charset="2"/>
              </a:rPr>
              <a:t>Stability</a:t>
            </a:r>
            <a:r>
              <a:rPr lang="de-DE" dirty="0">
                <a:solidFill>
                  <a:srgbClr val="333333"/>
                </a:solidFill>
                <a:sym typeface="Wingdings" pitchFamily="2" charset="2"/>
              </a:rPr>
              <a:t>: 4.000 s</a:t>
            </a:r>
          </a:p>
          <a:p>
            <a:pPr>
              <a:buFont typeface="Wingdings" pitchFamily="2" charset="2"/>
              <a:buChar char="è"/>
            </a:pPr>
            <a:r>
              <a:rPr lang="de-DE" dirty="0" err="1">
                <a:solidFill>
                  <a:srgbClr val="333333"/>
                </a:solidFill>
                <a:sym typeface="Wingdings" pitchFamily="2" charset="2"/>
              </a:rPr>
              <a:t>Less</a:t>
            </a:r>
            <a:r>
              <a:rPr lang="de-DE" dirty="0">
                <a:solidFill>
                  <a:srgbClr val="333333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rgbClr val="333333"/>
                </a:solidFill>
                <a:sym typeface="Wingdings" pitchFamily="2" charset="2"/>
              </a:rPr>
              <a:t>dependent</a:t>
            </a:r>
            <a:r>
              <a:rPr lang="de-DE" dirty="0">
                <a:solidFill>
                  <a:srgbClr val="333333"/>
                </a:solidFill>
                <a:sym typeface="Wingdings" pitchFamily="2" charset="2"/>
              </a:rPr>
              <a:t> on </a:t>
            </a:r>
            <a:r>
              <a:rPr lang="de-DE" dirty="0" err="1">
                <a:solidFill>
                  <a:srgbClr val="333333"/>
                </a:solidFill>
                <a:sym typeface="Wingdings" pitchFamily="2" charset="2"/>
              </a:rPr>
              <a:t>external</a:t>
            </a:r>
            <a:r>
              <a:rPr lang="de-DE" dirty="0">
                <a:solidFill>
                  <a:srgbClr val="333333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rgbClr val="333333"/>
                </a:solidFill>
                <a:sym typeface="Wingdings" pitchFamily="2" charset="2"/>
              </a:rPr>
              <a:t>calibration</a:t>
            </a:r>
            <a:endParaRPr lang="de-DE" dirty="0">
              <a:solidFill>
                <a:srgbClr val="333333"/>
              </a:solidFill>
              <a:sym typeface="Wingdings" pitchFamily="2" charset="2"/>
            </a:endParaRPr>
          </a:p>
          <a:p>
            <a:pPr>
              <a:buFont typeface="Wingdings" pitchFamily="2" charset="2"/>
              <a:buNone/>
            </a:pPr>
            <a:r>
              <a:rPr lang="de-DE" dirty="0">
                <a:solidFill>
                  <a:srgbClr val="333333"/>
                </a:solidFill>
                <a:sym typeface="Wingdings" pitchFamily="2" charset="2"/>
              </a:rPr>
              <a:t>    </a:t>
            </a:r>
            <a:r>
              <a:rPr lang="de-DE" dirty="0" err="1">
                <a:solidFill>
                  <a:srgbClr val="333333"/>
                </a:solidFill>
                <a:sym typeface="Wingdings" pitchFamily="2" charset="2"/>
              </a:rPr>
              <a:t>targets</a:t>
            </a:r>
            <a:r>
              <a:rPr lang="de-DE" dirty="0">
                <a:solidFill>
                  <a:srgbClr val="333333"/>
                </a:solidFill>
                <a:sym typeface="Wingdings" pitchFamily="2" charset="2"/>
              </a:rPr>
              <a:t> (LN2)!</a:t>
            </a:r>
            <a:endParaRPr lang="de-DE" dirty="0">
              <a:solidFill>
                <a:srgbClr val="333333"/>
              </a:solidFill>
            </a:endParaRPr>
          </a:p>
          <a:p>
            <a:pPr>
              <a:buFont typeface="Wingdings" pitchFamily="2" charset="2"/>
              <a:buNone/>
            </a:pPr>
            <a:endParaRPr lang="de-DE" dirty="0">
              <a:solidFill>
                <a:srgbClr val="333333"/>
              </a:solidFill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0" y="692150"/>
            <a:ext cx="4644008" cy="3024188"/>
          </a:xfrm>
          <a:prstGeom prst="rect">
            <a:avLst/>
          </a:prstGeom>
          <a:noFill/>
          <a:ln w="158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6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7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de-DE" sz="2000" smtClean="0"/>
              <a:t>Noise injection calibration up to 200 GHz</a:t>
            </a:r>
          </a:p>
          <a:p>
            <a:pPr marL="914400" lvl="1" indent="-457200"/>
            <a:r>
              <a:rPr lang="de-DE" smtClean="0"/>
              <a:t>7.000 K signal at 183 GHz with stable noise diode (15 dB ENR)</a:t>
            </a:r>
          </a:p>
          <a:p>
            <a:pPr marL="457200" indent="-457200"/>
            <a:r>
              <a:rPr lang="de-DE" sz="2000" smtClean="0"/>
              <a:t>Magnetically switched isolators:</a:t>
            </a:r>
            <a:br>
              <a:rPr lang="de-DE" sz="2000" smtClean="0"/>
            </a:br>
            <a:r>
              <a:rPr lang="de-DE" sz="2000" smtClean="0"/>
              <a:t>Dicke switching up to 150 GHz with low insertion loss (</a:t>
            </a:r>
            <a:r>
              <a:rPr lang="de-DE" sz="2000" smtClean="0">
                <a:cs typeface="Arial" charset="0"/>
              </a:rPr>
              <a:t>≤</a:t>
            </a:r>
            <a:r>
              <a:rPr lang="de-DE" sz="2000" smtClean="0"/>
              <a:t>1.0 dB)</a:t>
            </a:r>
          </a:p>
          <a:p>
            <a:pPr marL="914400" lvl="1" indent="-457200"/>
            <a:r>
              <a:rPr lang="de-DE" smtClean="0"/>
              <a:t>Fast switching with low currents (small thermal effects, 100 mA, 0.5 V)</a:t>
            </a:r>
            <a:endParaRPr lang="de-DE" dirty="0"/>
          </a:p>
        </p:txBody>
      </p:sp>
      <p:pic>
        <p:nvPicPr>
          <p:cNvPr id="15" name="Picture 11" descr="receiver_15_90_lab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716338"/>
            <a:ext cx="32385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5724525" y="3716338"/>
            <a:ext cx="3238500" cy="360362"/>
          </a:xfrm>
          <a:prstGeom prst="rect">
            <a:avLst/>
          </a:prstGeom>
          <a:solidFill>
            <a:srgbClr val="0C25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spcBef>
                <a:spcPct val="10000"/>
              </a:spcBef>
            </a:pPr>
            <a:r>
              <a:rPr lang="de-DE">
                <a:solidFill>
                  <a:srgbClr val="FF8700"/>
                </a:solidFill>
                <a:latin typeface="Arial Rounded MT Bold" pitchFamily="34" charset="0"/>
              </a:rPr>
              <a:t>ESA-ATPROP 15 / 90 GHz</a:t>
            </a:r>
          </a:p>
        </p:txBody>
      </p:sp>
    </p:spTree>
    <p:extLst>
      <p:ext uri="{BB962C8B-B14F-4D97-AF65-F5344CB8AC3E}">
        <p14:creationId xmlns:p14="http://schemas.microsoft.com/office/powerpoint/2010/main" val="294715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Sub-mm </a:t>
            </a:r>
            <a:r>
              <a:rPr lang="de-DE" dirty="0" err="1" smtClean="0"/>
              <a:t>imaging</a:t>
            </a:r>
            <a:r>
              <a:rPr lang="de-DE" dirty="0" smtClean="0"/>
              <a:t> </a:t>
            </a:r>
            <a:r>
              <a:rPr lang="de-DE" dirty="0" err="1" smtClean="0"/>
              <a:t>receivers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RPG Company Profile (2013-02)</a:t>
            </a:r>
            <a:endParaRPr lang="de-DE" dirty="0"/>
          </a:p>
        </p:txBody>
      </p:sp>
      <p:pic>
        <p:nvPicPr>
          <p:cNvPr id="8" name="Picture 34" descr="IMG_65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984" y="923924"/>
            <a:ext cx="5151966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 smtClean="0"/>
              <a:t>One-Pixel and</a:t>
            </a:r>
            <a:br>
              <a:rPr lang="en-US" sz="2000" b="1" dirty="0" smtClean="0"/>
            </a:br>
            <a:r>
              <a:rPr lang="en-US" sz="2000" b="1" dirty="0" err="1" smtClean="0"/>
              <a:t>Multipixel</a:t>
            </a:r>
            <a:r>
              <a:rPr lang="en-US" sz="2000" b="1" dirty="0" smtClean="0"/>
              <a:t> </a:t>
            </a:r>
            <a:r>
              <a:rPr lang="en-US" sz="2000" b="1" dirty="0"/>
              <a:t>Receiver:</a:t>
            </a:r>
          </a:p>
          <a:p>
            <a:endParaRPr lang="de-DE" sz="2000" b="1" dirty="0" smtClean="0"/>
          </a:p>
          <a:p>
            <a:endParaRPr lang="de-DE" sz="2000" b="1" dirty="0"/>
          </a:p>
          <a:p>
            <a:endParaRPr lang="de-DE" sz="2000" b="1" dirty="0" smtClean="0"/>
          </a:p>
          <a:p>
            <a:endParaRPr lang="de-DE" sz="2000" b="1" dirty="0"/>
          </a:p>
          <a:p>
            <a:endParaRPr lang="de-DE" sz="2000" b="1" dirty="0" smtClean="0"/>
          </a:p>
          <a:p>
            <a:endParaRPr lang="de-DE" sz="2000" b="1" dirty="0"/>
          </a:p>
          <a:p>
            <a:endParaRPr lang="de-DE" sz="2000" b="1" dirty="0" smtClean="0"/>
          </a:p>
          <a:p>
            <a:pPr marL="0" indent="0">
              <a:buNone/>
            </a:pPr>
            <a:endParaRPr lang="de-DE" sz="2000" b="1" dirty="0" smtClean="0"/>
          </a:p>
          <a:p>
            <a:pPr marL="0" indent="0">
              <a:buNone/>
            </a:pPr>
            <a:endParaRPr lang="en-US" sz="2000" b="1" dirty="0"/>
          </a:p>
          <a:p>
            <a:r>
              <a:rPr lang="en-US" sz="2000" b="1" dirty="0"/>
              <a:t>  FMCW Radar 75 to 325 GHz</a:t>
            </a:r>
          </a:p>
          <a:p>
            <a:r>
              <a:rPr lang="en-US" sz="2000" b="1" dirty="0"/>
              <a:t>  CW Radar </a:t>
            </a:r>
          </a:p>
          <a:p>
            <a:r>
              <a:rPr lang="en-US" sz="2000" b="1" dirty="0"/>
              <a:t>  8-Pixel Array 230-320 GHz (ESA) and 8-Pixel Array 812 GHz,</a:t>
            </a:r>
          </a:p>
          <a:p>
            <a:r>
              <a:rPr lang="en-US" sz="2000" b="1" dirty="0"/>
              <a:t>   4-Pixel Array 183 GHz</a:t>
            </a:r>
          </a:p>
          <a:p>
            <a:r>
              <a:rPr lang="en-US" sz="2000" b="1" dirty="0"/>
              <a:t>  Imaging, Security, Material Analysis, Science</a:t>
            </a: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2077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Antenna Measurement </a:t>
            </a:r>
            <a:r>
              <a:rPr lang="en-US" dirty="0" smtClean="0"/>
              <a:t>Solutions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RPG Company Profile (2013-02)</a:t>
            </a:r>
            <a:endParaRPr lang="de-DE" dirty="0"/>
          </a:p>
        </p:txBody>
      </p:sp>
      <p:sp>
        <p:nvSpPr>
          <p:cNvPr id="7" name="Rectangle 2"/>
          <p:cNvSpPr>
            <a:spLocks noRot="1" noChangeArrowheads="1"/>
          </p:cNvSpPr>
          <p:nvPr/>
        </p:nvSpPr>
        <p:spPr bwMode="auto">
          <a:xfrm>
            <a:off x="323850" y="1268413"/>
            <a:ext cx="84963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endParaRPr lang="en-GB" sz="1200" b="1" i="1">
              <a:solidFill>
                <a:srgbClr val="FFFF00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195513" y="3284538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10000"/>
              </a:spcBef>
            </a:pPr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1714500"/>
            <a:ext cx="227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GB" sz="120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endParaRPr lang="en-GB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3703638"/>
            <a:ext cx="2555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GB" sz="120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de-DE" sz="800">
                <a:solidFill>
                  <a:schemeClr val="tx1"/>
                </a:solidFill>
                <a:latin typeface="Arial" charset="0"/>
              </a:rPr>
              <a:t> </a:t>
            </a:r>
            <a:endParaRPr lang="de-DE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714500"/>
            <a:ext cx="227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GB" sz="120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endParaRPr lang="en-GB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3703638"/>
            <a:ext cx="2555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GB" sz="120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de-DE" sz="800">
                <a:solidFill>
                  <a:schemeClr val="tx1"/>
                </a:solidFill>
                <a:latin typeface="Arial" charset="0"/>
              </a:rPr>
              <a:t> </a:t>
            </a:r>
            <a:endParaRPr lang="de-DE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0" y="1714500"/>
            <a:ext cx="227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GB" sz="120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endParaRPr lang="en-GB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0" y="3703638"/>
            <a:ext cx="2555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GB" sz="120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de-DE" sz="800">
                <a:solidFill>
                  <a:schemeClr val="tx1"/>
                </a:solidFill>
                <a:latin typeface="Arial" charset="0"/>
              </a:rPr>
              <a:t> </a:t>
            </a:r>
            <a:endParaRPr lang="de-DE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0" y="1714500"/>
            <a:ext cx="227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GB" sz="120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endParaRPr lang="en-GB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0" y="3703638"/>
            <a:ext cx="2555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GB" sz="120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de-DE" sz="800">
                <a:solidFill>
                  <a:schemeClr val="tx1"/>
                </a:solidFill>
                <a:latin typeface="Arial" charset="0"/>
              </a:rPr>
              <a:t> </a:t>
            </a:r>
            <a:endParaRPr lang="de-DE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0" y="1714500"/>
            <a:ext cx="227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GB" sz="120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endParaRPr lang="en-GB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0" y="3703638"/>
            <a:ext cx="2555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GB" sz="120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de-DE" sz="800">
                <a:solidFill>
                  <a:schemeClr val="tx1"/>
                </a:solidFill>
                <a:latin typeface="Arial" charset="0"/>
              </a:rPr>
              <a:t> </a:t>
            </a:r>
            <a:endParaRPr lang="de-DE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" name="Rectangle 22"/>
          <p:cNvSpPr>
            <a:spLocks noChangeArrowheads="1"/>
          </p:cNvSpPr>
          <p:nvPr/>
        </p:nvSpPr>
        <p:spPr bwMode="auto">
          <a:xfrm>
            <a:off x="0" y="1714500"/>
            <a:ext cx="227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GB" sz="120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endParaRPr lang="en-GB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0" name="Rectangle 23"/>
          <p:cNvSpPr>
            <a:spLocks noChangeArrowheads="1"/>
          </p:cNvSpPr>
          <p:nvPr/>
        </p:nvSpPr>
        <p:spPr bwMode="auto">
          <a:xfrm>
            <a:off x="0" y="3703638"/>
            <a:ext cx="2555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GB" sz="120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de-DE" sz="800">
                <a:solidFill>
                  <a:schemeClr val="tx1"/>
                </a:solidFill>
                <a:latin typeface="Arial" charset="0"/>
              </a:rPr>
              <a:t> </a:t>
            </a:r>
            <a:endParaRPr lang="de-DE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0" y="1714500"/>
            <a:ext cx="227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GB" sz="120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endParaRPr lang="en-GB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2" name="Rectangle 26"/>
          <p:cNvSpPr>
            <a:spLocks noChangeArrowheads="1"/>
          </p:cNvSpPr>
          <p:nvPr/>
        </p:nvSpPr>
        <p:spPr bwMode="auto">
          <a:xfrm>
            <a:off x="0" y="3703638"/>
            <a:ext cx="2555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GB" sz="120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de-DE" sz="800">
                <a:solidFill>
                  <a:schemeClr val="tx1"/>
                </a:solidFill>
                <a:latin typeface="Arial" charset="0"/>
              </a:rPr>
              <a:t> </a:t>
            </a:r>
            <a:endParaRPr lang="de-DE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" name="Rectangle 28"/>
          <p:cNvSpPr>
            <a:spLocks noChangeArrowheads="1"/>
          </p:cNvSpPr>
          <p:nvPr/>
        </p:nvSpPr>
        <p:spPr bwMode="auto">
          <a:xfrm>
            <a:off x="0" y="1714500"/>
            <a:ext cx="227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GB" sz="120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endParaRPr lang="en-GB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4" name="Rectangle 29"/>
          <p:cNvSpPr>
            <a:spLocks noChangeArrowheads="1"/>
          </p:cNvSpPr>
          <p:nvPr/>
        </p:nvSpPr>
        <p:spPr bwMode="auto">
          <a:xfrm>
            <a:off x="0" y="37036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6" name="Picture 35" descr="txrx_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3" b="2890"/>
          <a:stretch>
            <a:fillRect/>
          </a:stretch>
        </p:blipFill>
        <p:spPr bwMode="auto">
          <a:xfrm>
            <a:off x="1047750" y="781050"/>
            <a:ext cx="6446838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Grafik 35" descr="SAM freigeschnitt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2374900"/>
            <a:ext cx="3113087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30"/>
          <p:cNvSpPr>
            <a:spLocks noChangeArrowheads="1"/>
          </p:cNvSpPr>
          <p:nvPr/>
        </p:nvSpPr>
        <p:spPr bwMode="auto">
          <a:xfrm>
            <a:off x="76280" y="4094422"/>
            <a:ext cx="8960215" cy="239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spcBef>
                <a:spcPct val="10000"/>
              </a:spcBef>
            </a:pPr>
            <a:r>
              <a:rPr lang="de-DE" b="1" dirty="0" err="1">
                <a:solidFill>
                  <a:srgbClr val="0C2577"/>
                </a:solidFill>
              </a:rPr>
              <a:t>Transmit</a:t>
            </a:r>
            <a:r>
              <a:rPr lang="de-DE" b="1" dirty="0">
                <a:solidFill>
                  <a:srgbClr val="0C2577"/>
                </a:solidFill>
              </a:rPr>
              <a:t> / </a:t>
            </a:r>
            <a:r>
              <a:rPr lang="de-DE" b="1" dirty="0" err="1">
                <a:solidFill>
                  <a:srgbClr val="0C2577"/>
                </a:solidFill>
              </a:rPr>
              <a:t>Receive</a:t>
            </a:r>
            <a:r>
              <a:rPr lang="de-DE" b="1" dirty="0">
                <a:solidFill>
                  <a:srgbClr val="0C2577"/>
                </a:solidFill>
              </a:rPr>
              <a:t> Systems, </a:t>
            </a:r>
            <a:r>
              <a:rPr lang="de-DE" b="1" dirty="0" err="1">
                <a:solidFill>
                  <a:srgbClr val="0C2577"/>
                </a:solidFill>
              </a:rPr>
              <a:t>Spectrum</a:t>
            </a:r>
            <a:r>
              <a:rPr lang="de-DE" b="1" dirty="0">
                <a:solidFill>
                  <a:srgbClr val="0C2577"/>
                </a:solidFill>
              </a:rPr>
              <a:t> </a:t>
            </a:r>
            <a:r>
              <a:rPr lang="de-DE" b="1" dirty="0" smtClean="0">
                <a:solidFill>
                  <a:srgbClr val="0C2577"/>
                </a:solidFill>
              </a:rPr>
              <a:t>Analyzer Solutions:</a:t>
            </a:r>
            <a:endParaRPr lang="de-DE" b="1" dirty="0">
              <a:solidFill>
                <a:srgbClr val="0C2577"/>
              </a:solidFill>
            </a:endParaRPr>
          </a:p>
          <a:p>
            <a:pPr marL="285750" indent="-285750">
              <a:spcBef>
                <a:spcPct val="10000"/>
              </a:spcBef>
              <a:buBlip>
                <a:blip r:embed="rId4"/>
              </a:buBlip>
            </a:pPr>
            <a:r>
              <a:rPr lang="de-DE" dirty="0" err="1" smtClean="0">
                <a:solidFill>
                  <a:srgbClr val="0C2577"/>
                </a:solidFill>
              </a:rPr>
              <a:t>Full</a:t>
            </a:r>
            <a:r>
              <a:rPr lang="de-DE" dirty="0" smtClean="0">
                <a:solidFill>
                  <a:srgbClr val="0C2577"/>
                </a:solidFill>
              </a:rPr>
              <a:t>-band 	</a:t>
            </a:r>
            <a:br>
              <a:rPr lang="de-DE" dirty="0" smtClean="0">
                <a:solidFill>
                  <a:srgbClr val="0C2577"/>
                </a:solidFill>
              </a:rPr>
            </a:br>
            <a:r>
              <a:rPr lang="de-DE" dirty="0" smtClean="0">
                <a:solidFill>
                  <a:srgbClr val="0C2577"/>
                </a:solidFill>
              </a:rPr>
              <a:t>50-75 GHz 	60-90 GHz 	75-110 GHz	 110-170 GHz	140-220 GHz 170-260 GHz</a:t>
            </a:r>
            <a:r>
              <a:rPr lang="de-DE" dirty="0">
                <a:solidFill>
                  <a:srgbClr val="0C2577"/>
                </a:solidFill>
              </a:rPr>
              <a:t>	</a:t>
            </a:r>
            <a:r>
              <a:rPr lang="de-DE" dirty="0" smtClean="0">
                <a:solidFill>
                  <a:srgbClr val="0C2577"/>
                </a:solidFill>
              </a:rPr>
              <a:t>220-325 GHz</a:t>
            </a:r>
            <a:r>
              <a:rPr lang="de-DE" dirty="0">
                <a:solidFill>
                  <a:srgbClr val="0C2577"/>
                </a:solidFill>
              </a:rPr>
              <a:t>	</a:t>
            </a:r>
            <a:r>
              <a:rPr lang="de-DE" dirty="0" smtClean="0">
                <a:solidFill>
                  <a:srgbClr val="0C2577"/>
                </a:solidFill>
              </a:rPr>
              <a:t>260-400 GHz	325-500 GHz</a:t>
            </a:r>
            <a:endParaRPr lang="de-DE" dirty="0">
              <a:solidFill>
                <a:srgbClr val="0C2577"/>
              </a:solidFill>
            </a:endParaRPr>
          </a:p>
          <a:p>
            <a:pPr marL="285750" indent="-285750">
              <a:spcBef>
                <a:spcPct val="10000"/>
              </a:spcBef>
              <a:buBlip>
                <a:blip r:embed="rId4"/>
              </a:buBlip>
            </a:pPr>
            <a:r>
              <a:rPr lang="de-DE" dirty="0" smtClean="0">
                <a:solidFill>
                  <a:srgbClr val="0C2577"/>
                </a:solidFill>
              </a:rPr>
              <a:t>High </a:t>
            </a:r>
            <a:r>
              <a:rPr lang="de-DE" dirty="0">
                <a:solidFill>
                  <a:srgbClr val="0C2577"/>
                </a:solidFill>
              </a:rPr>
              <a:t>Dynamic Receivers </a:t>
            </a:r>
            <a:r>
              <a:rPr lang="de-DE" dirty="0" err="1" smtClean="0">
                <a:solidFill>
                  <a:srgbClr val="0C2577"/>
                </a:solidFill>
              </a:rPr>
              <a:t>available</a:t>
            </a:r>
            <a:r>
              <a:rPr lang="de-DE" dirty="0" smtClean="0">
                <a:solidFill>
                  <a:srgbClr val="0C2577"/>
                </a:solidFill>
              </a:rPr>
              <a:t> </a:t>
            </a:r>
            <a:r>
              <a:rPr lang="de-DE" dirty="0" err="1" smtClean="0">
                <a:solidFill>
                  <a:srgbClr val="0C2577"/>
                </a:solidFill>
              </a:rPr>
              <a:t>at</a:t>
            </a:r>
            <a:r>
              <a:rPr lang="de-DE" dirty="0" smtClean="0">
                <a:solidFill>
                  <a:srgbClr val="0C2577"/>
                </a:solidFill>
              </a:rPr>
              <a:t> </a:t>
            </a:r>
            <a:br>
              <a:rPr lang="de-DE" dirty="0" smtClean="0">
                <a:solidFill>
                  <a:srgbClr val="0C2577"/>
                </a:solidFill>
              </a:rPr>
            </a:br>
            <a:r>
              <a:rPr lang="de-DE" dirty="0" smtClean="0">
                <a:solidFill>
                  <a:srgbClr val="0C2577"/>
                </a:solidFill>
              </a:rPr>
              <a:t>		90 GHz		183 GHz		220 GHz</a:t>
            </a:r>
            <a:r>
              <a:rPr lang="de-DE" dirty="0">
                <a:solidFill>
                  <a:srgbClr val="0C2577"/>
                </a:solidFill>
              </a:rPr>
              <a:t> </a:t>
            </a:r>
            <a:r>
              <a:rPr lang="de-DE" dirty="0" smtClean="0">
                <a:solidFill>
                  <a:srgbClr val="0C2577"/>
                </a:solidFill>
              </a:rPr>
              <a:t> 		324 GHz</a:t>
            </a:r>
            <a:br>
              <a:rPr lang="de-DE" dirty="0" smtClean="0">
                <a:solidFill>
                  <a:srgbClr val="0C2577"/>
                </a:solidFill>
              </a:rPr>
            </a:br>
            <a:r>
              <a:rPr lang="de-DE" dirty="0" smtClean="0">
                <a:solidFill>
                  <a:srgbClr val="0C2577"/>
                </a:solidFill>
              </a:rPr>
              <a:t>		502 GHz		640 </a:t>
            </a:r>
            <a:r>
              <a:rPr lang="de-DE" dirty="0">
                <a:solidFill>
                  <a:srgbClr val="0C2577"/>
                </a:solidFill>
              </a:rPr>
              <a:t>GHz </a:t>
            </a:r>
          </a:p>
          <a:p>
            <a:pPr marL="285750" indent="-285750">
              <a:spcBef>
                <a:spcPct val="10000"/>
              </a:spcBef>
              <a:buBlip>
                <a:blip r:embed="rId4"/>
              </a:buBlip>
            </a:pPr>
            <a:r>
              <a:rPr lang="de-DE" dirty="0" err="1" smtClean="0">
                <a:solidFill>
                  <a:srgbClr val="0C2577"/>
                </a:solidFill>
              </a:rPr>
              <a:t>For</a:t>
            </a:r>
            <a:r>
              <a:rPr lang="de-DE" dirty="0" smtClean="0">
                <a:solidFill>
                  <a:srgbClr val="0C2577"/>
                </a:solidFill>
              </a:rPr>
              <a:t> </a:t>
            </a:r>
            <a:r>
              <a:rPr lang="de-DE" dirty="0" err="1">
                <a:solidFill>
                  <a:srgbClr val="0C2577"/>
                </a:solidFill>
              </a:rPr>
              <a:t>compact</a:t>
            </a:r>
            <a:r>
              <a:rPr lang="de-DE" dirty="0">
                <a:solidFill>
                  <a:srgbClr val="0C2577"/>
                </a:solidFill>
              </a:rPr>
              <a:t> </a:t>
            </a:r>
            <a:r>
              <a:rPr lang="de-DE" dirty="0" err="1">
                <a:solidFill>
                  <a:srgbClr val="0C2577"/>
                </a:solidFill>
              </a:rPr>
              <a:t>ranges</a:t>
            </a:r>
            <a:r>
              <a:rPr lang="de-DE" dirty="0">
                <a:solidFill>
                  <a:srgbClr val="0C2577"/>
                </a:solidFill>
              </a:rPr>
              <a:t> (</a:t>
            </a:r>
            <a:r>
              <a:rPr lang="de-DE" dirty="0" err="1">
                <a:solidFill>
                  <a:srgbClr val="0C2577"/>
                </a:solidFill>
              </a:rPr>
              <a:t>antenna</a:t>
            </a:r>
            <a:r>
              <a:rPr lang="de-DE" dirty="0">
                <a:solidFill>
                  <a:srgbClr val="0C2577"/>
                </a:solidFill>
              </a:rPr>
              <a:t> </a:t>
            </a:r>
            <a:r>
              <a:rPr lang="de-DE" dirty="0" err="1">
                <a:solidFill>
                  <a:srgbClr val="0C2577"/>
                </a:solidFill>
              </a:rPr>
              <a:t>measurement</a:t>
            </a:r>
            <a:r>
              <a:rPr lang="de-DE" dirty="0">
                <a:solidFill>
                  <a:srgbClr val="0C2577"/>
                </a:solidFill>
              </a:rPr>
              <a:t> </a:t>
            </a:r>
            <a:r>
              <a:rPr lang="de-DE" dirty="0" err="1">
                <a:solidFill>
                  <a:srgbClr val="0C2577"/>
                </a:solidFill>
              </a:rPr>
              <a:t>facilities</a:t>
            </a:r>
            <a:r>
              <a:rPr lang="de-DE" dirty="0">
                <a:solidFill>
                  <a:srgbClr val="0C2577"/>
                </a:solidFill>
              </a:rPr>
              <a:t>, </a:t>
            </a:r>
            <a:r>
              <a:rPr lang="de-DE" dirty="0" err="1">
                <a:solidFill>
                  <a:srgbClr val="0C2577"/>
                </a:solidFill>
              </a:rPr>
              <a:t>phase</a:t>
            </a:r>
            <a:r>
              <a:rPr lang="de-DE" dirty="0">
                <a:solidFill>
                  <a:srgbClr val="0C2577"/>
                </a:solidFill>
              </a:rPr>
              <a:t> + </a:t>
            </a:r>
            <a:r>
              <a:rPr lang="de-DE" dirty="0" err="1" smtClean="0">
                <a:solidFill>
                  <a:srgbClr val="0C2577"/>
                </a:solidFill>
              </a:rPr>
              <a:t>amplitude</a:t>
            </a:r>
            <a:r>
              <a:rPr lang="de-DE" dirty="0">
                <a:solidFill>
                  <a:srgbClr val="0C2577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1195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Radiometer Physics GmbH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568800"/>
            <a:ext cx="9143999" cy="5740520"/>
          </a:xfrm>
        </p:spPr>
        <p:txBody>
          <a:bodyPr/>
          <a:lstStyle/>
          <a:p>
            <a:r>
              <a:rPr lang="en-US" sz="2000" dirty="0"/>
              <a:t>F</a:t>
            </a:r>
            <a:r>
              <a:rPr lang="en-US" sz="2000" dirty="0" smtClean="0"/>
              <a:t>ounded 1973 by </a:t>
            </a:r>
            <a:r>
              <a:rPr lang="en-US" sz="2000" dirty="0"/>
              <a:t>Dr. P. Zimmermann</a:t>
            </a:r>
          </a:p>
          <a:p>
            <a:r>
              <a:rPr lang="en-US" sz="2000" dirty="0" smtClean="0"/>
              <a:t>40 (+) </a:t>
            </a:r>
            <a:r>
              <a:rPr lang="en-US" sz="2000" dirty="0"/>
              <a:t>employees </a:t>
            </a:r>
            <a:endParaRPr lang="en-US" sz="2000" dirty="0" smtClean="0"/>
          </a:p>
          <a:p>
            <a:r>
              <a:rPr lang="en-US" sz="2000" dirty="0" smtClean="0"/>
              <a:t>Design </a:t>
            </a:r>
            <a:r>
              <a:rPr lang="en-US" sz="2000" dirty="0"/>
              <a:t>/ fabrication of </a:t>
            </a:r>
            <a:br>
              <a:rPr lang="en-US" sz="2000" dirty="0"/>
            </a:br>
            <a:r>
              <a:rPr lang="en-US" sz="2000" dirty="0"/>
              <a:t>MW-radiometers (mm, sub-mm)</a:t>
            </a:r>
          </a:p>
          <a:p>
            <a:r>
              <a:rPr lang="en-US" sz="2000" dirty="0"/>
              <a:t>Development of radiometer sub-</a:t>
            </a:r>
            <a:br>
              <a:rPr lang="en-US" sz="2000" dirty="0"/>
            </a:br>
            <a:r>
              <a:rPr lang="en-US" sz="2000" dirty="0"/>
              <a:t>systems (oscillators, mixers,</a:t>
            </a:r>
            <a:br>
              <a:rPr lang="en-US" sz="2000" dirty="0"/>
            </a:br>
            <a:r>
              <a:rPr lang="en-US" sz="2000" dirty="0"/>
              <a:t>waveguide components, planar</a:t>
            </a:r>
            <a:br>
              <a:rPr lang="en-US" sz="2000" dirty="0"/>
            </a:br>
            <a:r>
              <a:rPr lang="en-US" sz="2000" dirty="0"/>
              <a:t>networks, amplifiers, optics, etc.)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Active </a:t>
            </a:r>
            <a:r>
              <a:rPr lang="en-US" sz="2000" dirty="0"/>
              <a:t>in the following fields:</a:t>
            </a:r>
          </a:p>
          <a:p>
            <a:r>
              <a:rPr lang="en-US" sz="2000" dirty="0"/>
              <a:t>Radio Astronomy</a:t>
            </a:r>
          </a:p>
          <a:p>
            <a:r>
              <a:rPr lang="en-US" sz="2000" dirty="0"/>
              <a:t>Plasma Physics</a:t>
            </a:r>
          </a:p>
          <a:p>
            <a:r>
              <a:rPr lang="en-US" sz="2000" dirty="0"/>
              <a:t>ESR Spectroscopy</a:t>
            </a:r>
          </a:p>
          <a:p>
            <a:r>
              <a:rPr lang="en-US" sz="2000" b="1" dirty="0"/>
              <a:t>Remote Sensing</a:t>
            </a:r>
          </a:p>
          <a:p>
            <a:r>
              <a:rPr lang="en-US" sz="2000" dirty="0"/>
              <a:t>Space borne radiometers</a:t>
            </a:r>
          </a:p>
          <a:p>
            <a:r>
              <a:rPr lang="en-US" sz="2000" dirty="0"/>
              <a:t>Network Analyzer Extensions</a:t>
            </a:r>
          </a:p>
          <a:p>
            <a:endParaRPr lang="en-US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RPG Company Profile (2013-02)</a:t>
            </a:r>
            <a:endParaRPr lang="de-DE" dirty="0"/>
          </a:p>
        </p:txBody>
      </p:sp>
      <p:pic>
        <p:nvPicPr>
          <p:cNvPr id="6" name="Picture 4" descr="102_029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1"/>
          <a:stretch>
            <a:fillRect/>
          </a:stretch>
        </p:blipFill>
        <p:spPr bwMode="auto">
          <a:xfrm>
            <a:off x="4283075" y="733425"/>
            <a:ext cx="4787900" cy="33131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5" descr="hatpro-l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9" b="29291"/>
          <a:stretch>
            <a:fillRect/>
          </a:stretch>
        </p:blipFill>
        <p:spPr bwMode="auto">
          <a:xfrm>
            <a:off x="4283075" y="4173538"/>
            <a:ext cx="4787900" cy="20224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8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Radiometer Products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RPG Company Profile (2013-02)</a:t>
            </a:r>
            <a:endParaRPr lang="de-DE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3244850"/>
            <a:ext cx="63007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spcBef>
                <a:spcPct val="10000"/>
              </a:spcBef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>Approx. 25 standalone multi-channel radiometers per year</a:t>
            </a:r>
            <a:endParaRPr lang="de-DE" dirty="0">
              <a:solidFill>
                <a:schemeClr val="tx2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7" name="Picture 4" descr="DSC04671-b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003675"/>
            <a:ext cx="2879725" cy="21605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HATPRO-Italy-Lampedu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65175"/>
            <a:ext cx="2879725" cy="2162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P10003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003675"/>
            <a:ext cx="2879725" cy="2162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Polarstern2-smal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4003675"/>
            <a:ext cx="2874963" cy="2159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Bild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41"/>
          <a:stretch>
            <a:fillRect/>
          </a:stretch>
        </p:blipFill>
        <p:spPr bwMode="auto">
          <a:xfrm>
            <a:off x="6156325" y="765175"/>
            <a:ext cx="2879725" cy="30940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111_1132-smal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765175"/>
            <a:ext cx="2879725" cy="21605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107_074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890713"/>
            <a:ext cx="1368425" cy="1025525"/>
          </a:xfrm>
          <a:prstGeom prst="rect">
            <a:avLst/>
          </a:prstGeom>
          <a:noFill/>
          <a:ln w="12700">
            <a:solidFill>
              <a:srgbClr val="FF87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15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Radiometers </a:t>
            </a:r>
            <a:r>
              <a:rPr lang="de-DE" dirty="0" err="1" smtClean="0"/>
              <a:t>Deployments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RPG Company Profile (2013-02)</a:t>
            </a:r>
            <a:endParaRPr lang="de-DE" dirty="0"/>
          </a:p>
        </p:txBody>
      </p:sp>
      <p:grpSp>
        <p:nvGrpSpPr>
          <p:cNvPr id="18" name="Gruppieren 17"/>
          <p:cNvGrpSpPr>
            <a:grpSpLocks noChangeAspect="1"/>
          </p:cNvGrpSpPr>
          <p:nvPr/>
        </p:nvGrpSpPr>
        <p:grpSpPr>
          <a:xfrm>
            <a:off x="98996" y="908720"/>
            <a:ext cx="9021474" cy="5256584"/>
            <a:chOff x="360363" y="2209800"/>
            <a:chExt cx="29925962" cy="17437100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360363" y="9015413"/>
              <a:ext cx="9866312" cy="1816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298113" tIns="149056" rIns="298113" bIns="149056" anchor="ctr"/>
            <a:lstStyle/>
            <a:p>
              <a:pPr defTabSz="2981325" eaLnBrk="1" hangingPunct="1">
                <a:spcBef>
                  <a:spcPct val="10000"/>
                </a:spcBef>
              </a:pPr>
              <a:r>
                <a:rPr lang="en-US" sz="1400" b="1">
                  <a:solidFill>
                    <a:srgbClr val="333333"/>
                  </a:solidFill>
                </a:rPr>
                <a:t>Lampedusa, Italy </a:t>
              </a:r>
              <a:br>
                <a:rPr lang="en-US" sz="1400" b="1">
                  <a:solidFill>
                    <a:srgbClr val="333333"/>
                  </a:solidFill>
                </a:rPr>
              </a:br>
              <a:r>
                <a:rPr lang="en-US" sz="1400" b="1">
                  <a:solidFill>
                    <a:srgbClr val="333333"/>
                  </a:solidFill>
                </a:rPr>
                <a:t>(humid, hot, salty)</a:t>
              </a:r>
            </a:p>
          </p:txBody>
        </p:sp>
        <p:pic>
          <p:nvPicPr>
            <p:cNvPr id="7" name="Picture 6" descr="DSC04671-bi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8438" y="2209800"/>
              <a:ext cx="9871075" cy="6977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HATPRO-Italy-Lampedus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713" y="2209800"/>
              <a:ext cx="9864725" cy="6977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9" descr="Polarstern2-smal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29513" y="2209800"/>
              <a:ext cx="9864725" cy="6977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56500" y="10891838"/>
              <a:ext cx="9871075" cy="6975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" name="Rectangle 17"/>
            <p:cNvSpPr>
              <a:spLocks noChangeArrowheads="1"/>
            </p:cNvSpPr>
            <p:nvPr/>
          </p:nvSpPr>
          <p:spPr bwMode="auto">
            <a:xfrm>
              <a:off x="10226675" y="9015413"/>
              <a:ext cx="9869488" cy="1816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298113" tIns="149056" rIns="298113" bIns="149056" anchor="ctr"/>
            <a:lstStyle/>
            <a:p>
              <a:pPr defTabSz="2981325" eaLnBrk="1" hangingPunct="1">
                <a:spcBef>
                  <a:spcPct val="10000"/>
                </a:spcBef>
              </a:pPr>
              <a:r>
                <a:rPr lang="en-US" sz="1400" b="1">
                  <a:solidFill>
                    <a:srgbClr val="333333"/>
                  </a:solidFill>
                </a:rPr>
                <a:t>Dome-C, Antarctica</a:t>
              </a:r>
            </a:p>
            <a:p>
              <a:pPr defTabSz="2981325" eaLnBrk="1" hangingPunct="1">
                <a:spcBef>
                  <a:spcPct val="10000"/>
                </a:spcBef>
              </a:pPr>
              <a:r>
                <a:rPr lang="en-US" sz="1400" b="1">
                  <a:solidFill>
                    <a:srgbClr val="333333"/>
                  </a:solidFill>
                </a:rPr>
                <a:t>(3.300m, -25 to -80 °C)</a:t>
              </a:r>
            </a:p>
          </p:txBody>
        </p:sp>
        <p:sp>
          <p:nvSpPr>
            <p:cNvPr id="12" name="Rectangle 20"/>
            <p:cNvSpPr>
              <a:spLocks noChangeArrowheads="1"/>
            </p:cNvSpPr>
            <p:nvPr/>
          </p:nvSpPr>
          <p:spPr bwMode="auto">
            <a:xfrm>
              <a:off x="20096163" y="9015413"/>
              <a:ext cx="9871075" cy="1816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298113" tIns="149056" rIns="298113" bIns="149056" anchor="ctr"/>
            <a:lstStyle/>
            <a:p>
              <a:pPr defTabSz="2981325" eaLnBrk="1" hangingPunct="1">
                <a:spcBef>
                  <a:spcPct val="10000"/>
                </a:spcBef>
              </a:pPr>
              <a:r>
                <a:rPr lang="en-US" sz="1400" b="1">
                  <a:solidFill>
                    <a:srgbClr val="333333"/>
                  </a:solidFill>
                </a:rPr>
                <a:t>Research Vessel “Polarstern” </a:t>
              </a:r>
              <a:br>
                <a:rPr lang="en-US" sz="1400" b="1">
                  <a:solidFill>
                    <a:srgbClr val="333333"/>
                  </a:solidFill>
                </a:rPr>
              </a:br>
              <a:r>
                <a:rPr lang="en-US" sz="1400" b="1">
                  <a:solidFill>
                    <a:srgbClr val="333333"/>
                  </a:solidFill>
                </a:rPr>
                <a:t>(Atlantic Ocean)</a:t>
              </a:r>
            </a:p>
          </p:txBody>
        </p:sp>
        <p:sp>
          <p:nvSpPr>
            <p:cNvPr id="13" name="Rectangle 21"/>
            <p:cNvSpPr>
              <a:spLocks noChangeArrowheads="1"/>
            </p:cNvSpPr>
            <p:nvPr/>
          </p:nvSpPr>
          <p:spPr bwMode="auto">
            <a:xfrm>
              <a:off x="360363" y="17832388"/>
              <a:ext cx="9866312" cy="1814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298113" tIns="149056" rIns="298113" bIns="149056" anchor="ctr"/>
            <a:lstStyle/>
            <a:p>
              <a:pPr defTabSz="2981325" eaLnBrk="1" hangingPunct="1">
                <a:spcBef>
                  <a:spcPct val="10000"/>
                </a:spcBef>
              </a:pPr>
              <a:r>
                <a:rPr lang="en-US" sz="1400" b="1">
                  <a:solidFill>
                    <a:srgbClr val="333333"/>
                  </a:solidFill>
                </a:rPr>
                <a:t>ALMA site, Chile </a:t>
              </a:r>
              <a:br>
                <a:rPr lang="en-US" sz="1400" b="1">
                  <a:solidFill>
                    <a:srgbClr val="333333"/>
                  </a:solidFill>
                </a:rPr>
              </a:br>
              <a:r>
                <a:rPr lang="en-US" sz="1400" b="1">
                  <a:solidFill>
                    <a:srgbClr val="333333"/>
                  </a:solidFill>
                </a:rPr>
                <a:t>(5.500m above sea level)</a:t>
              </a:r>
            </a:p>
          </p:txBody>
        </p:sp>
        <p:sp>
          <p:nvSpPr>
            <p:cNvPr id="14" name="Rectangle 22"/>
            <p:cNvSpPr>
              <a:spLocks noChangeArrowheads="1"/>
            </p:cNvSpPr>
            <p:nvPr/>
          </p:nvSpPr>
          <p:spPr bwMode="auto">
            <a:xfrm>
              <a:off x="10147300" y="17832388"/>
              <a:ext cx="10836275" cy="1814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298113" tIns="149056" rIns="298113" bIns="149056" anchor="ctr"/>
            <a:lstStyle/>
            <a:p>
              <a:pPr defTabSz="2981325" eaLnBrk="1" hangingPunct="1">
                <a:spcBef>
                  <a:spcPct val="10000"/>
                </a:spcBef>
              </a:pPr>
              <a:r>
                <a:rPr lang="en-US" sz="1400" b="1">
                  <a:solidFill>
                    <a:srgbClr val="333333"/>
                  </a:solidFill>
                </a:rPr>
                <a:t>Zugspitze, Germany</a:t>
              </a:r>
            </a:p>
            <a:p>
              <a:pPr defTabSz="2981325" eaLnBrk="1" hangingPunct="1">
                <a:spcBef>
                  <a:spcPct val="10000"/>
                </a:spcBef>
              </a:pPr>
              <a:r>
                <a:rPr lang="en-US" sz="1400" b="1">
                  <a:solidFill>
                    <a:srgbClr val="333333"/>
                  </a:solidFill>
                </a:rPr>
                <a:t>(2.800m, -35 °C, 250km/h wind)</a:t>
              </a:r>
            </a:p>
          </p:txBody>
        </p:sp>
        <p:sp>
          <p:nvSpPr>
            <p:cNvPr id="15" name="Rectangle 23"/>
            <p:cNvSpPr>
              <a:spLocks noChangeArrowheads="1"/>
            </p:cNvSpPr>
            <p:nvPr/>
          </p:nvSpPr>
          <p:spPr bwMode="auto">
            <a:xfrm>
              <a:off x="20177125" y="17832388"/>
              <a:ext cx="10109200" cy="1814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298113" tIns="149056" rIns="298113" bIns="149056" anchor="ctr"/>
            <a:lstStyle/>
            <a:p>
              <a:pPr defTabSz="2981325" eaLnBrk="1" hangingPunct="1">
                <a:spcBef>
                  <a:spcPct val="10000"/>
                </a:spcBef>
              </a:pPr>
              <a:r>
                <a:rPr lang="en-US" sz="1400" b="1" dirty="0">
                  <a:solidFill>
                    <a:srgbClr val="333333"/>
                  </a:solidFill>
                </a:rPr>
                <a:t>AMMA campaign, Benin </a:t>
              </a:r>
              <a:br>
                <a:rPr lang="en-US" sz="1400" b="1" dirty="0">
                  <a:solidFill>
                    <a:srgbClr val="333333"/>
                  </a:solidFill>
                </a:rPr>
              </a:br>
              <a:r>
                <a:rPr lang="en-US" sz="1400" b="1" dirty="0">
                  <a:solidFill>
                    <a:srgbClr val="333333"/>
                  </a:solidFill>
                </a:rPr>
                <a:t>(West-Africa, hot climate, dust)</a:t>
              </a:r>
            </a:p>
          </p:txBody>
        </p:sp>
        <p:pic>
          <p:nvPicPr>
            <p:cNvPr id="16" name="Picture 24" descr="111_113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6538" y="10875963"/>
              <a:ext cx="9864725" cy="6977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5" descr="TOPHAT-Cerro-Toco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700" y="10875963"/>
              <a:ext cx="9875838" cy="6970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6852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Radiometers </a:t>
            </a:r>
            <a:r>
              <a:rPr lang="de-DE" dirty="0" err="1"/>
              <a:t>Deployments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RPG Company Profile (2013-02)</a:t>
            </a:r>
            <a:endParaRPr lang="de-DE" dirty="0"/>
          </a:p>
        </p:txBody>
      </p:sp>
      <p:pic>
        <p:nvPicPr>
          <p:cNvPr id="6" name="Picture 10" descr="C:\Users\Czekala.RPG\Desktop\UFS Bilder\P1010967_f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627" y="1067524"/>
            <a:ext cx="3021633" cy="2315416"/>
          </a:xfrm>
          <a:prstGeom prst="rect">
            <a:avLst/>
          </a:prstGeom>
          <a:noFill/>
          <a:ln w="19050">
            <a:solidFill>
              <a:srgbClr val="3333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7" descr="C:\Users\Czekala.RPG\Desktop\MTX\Druck\07-Gallery-PRO-Data\P1000310_f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56" y="1067524"/>
            <a:ext cx="3021633" cy="2315416"/>
          </a:xfrm>
          <a:prstGeom prst="rect">
            <a:avLst/>
          </a:prstGeom>
          <a:noFill/>
          <a:ln w="19050">
            <a:solidFill>
              <a:srgbClr val="3333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3" descr="C:\Users\Czekala.RPG\Desktop\MTX\Druck\07-Gallery-PRO-Data\V-band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38828" y="2176558"/>
            <a:ext cx="856082" cy="1166341"/>
          </a:xfrm>
          <a:prstGeom prst="rect">
            <a:avLst/>
          </a:prstGeom>
          <a:noFill/>
          <a:ln w="2540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2"/>
          <p:cNvSpPr txBox="1">
            <a:spLocks noChangeArrowheads="1"/>
          </p:cNvSpPr>
          <p:nvPr/>
        </p:nvSpPr>
        <p:spPr bwMode="auto">
          <a:xfrm>
            <a:off x="165680" y="3065181"/>
            <a:ext cx="2022092" cy="277718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</p:spPr>
        <p:txBody>
          <a:bodyPr lIns="20637" tIns="10484" rIns="20967" bIns="10484"/>
          <a:lstStyle>
            <a:lvl1pPr eaLnBrk="0" hangingPunct="0">
              <a:defRPr sz="1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de-DE" sz="1600" dirty="0" smtClean="0">
                <a:solidFill>
                  <a:srgbClr val="0C2577"/>
                </a:solidFill>
                <a:latin typeface="Calibri" pitchFamily="34" charset="0"/>
                <a:cs typeface="Calibri" pitchFamily="34" charset="0"/>
              </a:rPr>
              <a:t>CAOS</a:t>
            </a:r>
            <a:r>
              <a:rPr lang="de-DE" sz="1600" dirty="0">
                <a:solidFill>
                  <a:srgbClr val="0C2577"/>
                </a:solidFill>
                <a:latin typeface="Calibri" pitchFamily="34" charset="0"/>
                <a:cs typeface="Calibri" pitchFamily="34" charset="0"/>
              </a:rPr>
              <a:t>, Bangalore, </a:t>
            </a:r>
            <a:r>
              <a:rPr lang="de-DE" sz="1600" dirty="0" err="1">
                <a:solidFill>
                  <a:srgbClr val="0C2577"/>
                </a:solidFill>
                <a:latin typeface="Calibri" pitchFamily="34" charset="0"/>
                <a:cs typeface="Calibri" pitchFamily="34" charset="0"/>
              </a:rPr>
              <a:t>India</a:t>
            </a:r>
            <a:endParaRPr lang="en-US" sz="1600" dirty="0">
              <a:solidFill>
                <a:srgbClr val="0C2577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feld 2"/>
          <p:cNvSpPr txBox="1">
            <a:spLocks noChangeArrowheads="1"/>
          </p:cNvSpPr>
          <p:nvPr/>
        </p:nvSpPr>
        <p:spPr bwMode="auto">
          <a:xfrm>
            <a:off x="3301649" y="3065181"/>
            <a:ext cx="2925634" cy="277718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</p:spPr>
        <p:txBody>
          <a:bodyPr lIns="20637" tIns="10484" rIns="20967" bIns="10484"/>
          <a:lstStyle>
            <a:lvl1pPr eaLnBrk="0" hangingPunct="0">
              <a:defRPr sz="1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de-DE" sz="1600" dirty="0">
                <a:solidFill>
                  <a:srgbClr val="0C2577"/>
                </a:solidFill>
                <a:latin typeface="Calibri" pitchFamily="34" charset="0"/>
                <a:cs typeface="Calibri" pitchFamily="34" charset="0"/>
              </a:rPr>
              <a:t>Zugspitze, Germany, 2650 m </a:t>
            </a:r>
            <a:r>
              <a:rPr lang="de-DE" sz="1600" dirty="0" err="1">
                <a:solidFill>
                  <a:srgbClr val="0C2577"/>
                </a:solidFill>
                <a:latin typeface="Calibri" pitchFamily="34" charset="0"/>
                <a:cs typeface="Calibri" pitchFamily="34" charset="0"/>
              </a:rPr>
              <a:t>asl</a:t>
            </a:r>
            <a:endParaRPr lang="en-US" sz="1600" dirty="0">
              <a:solidFill>
                <a:srgbClr val="0C2577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17" descr="C:\Users\Czekala.RPG\Desktop\MTX\Druck\07-Gallery-PRO-Data\RadiometerEast_f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56" y="3861048"/>
            <a:ext cx="3021633" cy="2315416"/>
          </a:xfrm>
          <a:prstGeom prst="rect">
            <a:avLst/>
          </a:prstGeom>
          <a:noFill/>
          <a:ln w="19050">
            <a:solidFill>
              <a:srgbClr val="3333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2"/>
          <p:cNvSpPr txBox="1">
            <a:spLocks noChangeArrowheads="1"/>
          </p:cNvSpPr>
          <p:nvPr/>
        </p:nvSpPr>
        <p:spPr bwMode="auto">
          <a:xfrm>
            <a:off x="165680" y="5863113"/>
            <a:ext cx="2929230" cy="277718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</p:spPr>
        <p:txBody>
          <a:bodyPr lIns="20637" tIns="10484" rIns="20967" bIns="10484"/>
          <a:lstStyle>
            <a:lvl1pPr eaLnBrk="0" hangingPunct="0">
              <a:defRPr sz="1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de-DE" sz="1600" dirty="0" err="1">
                <a:solidFill>
                  <a:srgbClr val="0C2577"/>
                </a:solidFill>
                <a:latin typeface="Calibri" pitchFamily="34" charset="0"/>
                <a:cs typeface="Calibri" pitchFamily="34" charset="0"/>
              </a:rPr>
              <a:t>Eureka</a:t>
            </a:r>
            <a:r>
              <a:rPr lang="de-DE" sz="1600" dirty="0">
                <a:solidFill>
                  <a:srgbClr val="0C2577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de-DE" sz="1600" dirty="0" err="1">
                <a:solidFill>
                  <a:srgbClr val="0C2577"/>
                </a:solidFill>
                <a:latin typeface="Calibri" pitchFamily="34" charset="0"/>
                <a:cs typeface="Calibri" pitchFamily="34" charset="0"/>
              </a:rPr>
              <a:t>Ellesmere</a:t>
            </a:r>
            <a:r>
              <a:rPr lang="de-DE" sz="1600" dirty="0">
                <a:solidFill>
                  <a:srgbClr val="0C2577"/>
                </a:solidFill>
                <a:latin typeface="Calibri" pitchFamily="34" charset="0"/>
                <a:cs typeface="Calibri" pitchFamily="34" charset="0"/>
              </a:rPr>
              <a:t> Island, Canada</a:t>
            </a:r>
            <a:endParaRPr lang="en-US" sz="1600" dirty="0">
              <a:solidFill>
                <a:srgbClr val="0C2577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26" descr="C:\Users\Czekala.RPG\Desktop\MTX\Druck\07-Gallery-PRO-Data\Radiometer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/>
          <a:stretch>
            <a:fillRect/>
          </a:stretch>
        </p:blipFill>
        <p:spPr bwMode="auto">
          <a:xfrm>
            <a:off x="3220032" y="3861048"/>
            <a:ext cx="3038172" cy="2315416"/>
          </a:xfrm>
          <a:prstGeom prst="rect">
            <a:avLst/>
          </a:prstGeom>
          <a:noFill/>
          <a:ln w="19050">
            <a:solidFill>
              <a:srgbClr val="3333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2"/>
          <p:cNvSpPr txBox="1">
            <a:spLocks noChangeArrowheads="1"/>
          </p:cNvSpPr>
          <p:nvPr/>
        </p:nvSpPr>
        <p:spPr bwMode="auto">
          <a:xfrm>
            <a:off x="3275762" y="5863113"/>
            <a:ext cx="2935702" cy="277718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</p:spPr>
        <p:txBody>
          <a:bodyPr lIns="20637" tIns="10484" rIns="20967" bIns="10484"/>
          <a:lstStyle>
            <a:lvl1pPr eaLnBrk="0" hangingPunct="0">
              <a:defRPr sz="1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de-DE" sz="1600" dirty="0">
                <a:solidFill>
                  <a:srgbClr val="0C2577"/>
                </a:solidFill>
                <a:latin typeface="Calibri" pitchFamily="34" charset="0"/>
                <a:cs typeface="Calibri" pitchFamily="34" charset="0"/>
              </a:rPr>
              <a:t>Ny-</a:t>
            </a:r>
            <a:r>
              <a:rPr lang="de-DE" sz="1600" dirty="0" err="1">
                <a:solidFill>
                  <a:srgbClr val="0C2577"/>
                </a:solidFill>
                <a:latin typeface="Calibri" pitchFamily="34" charset="0"/>
                <a:cs typeface="Calibri" pitchFamily="34" charset="0"/>
              </a:rPr>
              <a:t>Alesund</a:t>
            </a:r>
            <a:r>
              <a:rPr lang="de-DE" sz="1600" dirty="0">
                <a:solidFill>
                  <a:srgbClr val="0C2577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de-DE" sz="1600" dirty="0" err="1">
                <a:solidFill>
                  <a:srgbClr val="0C2577"/>
                </a:solidFill>
                <a:latin typeface="Calibri" pitchFamily="34" charset="0"/>
                <a:cs typeface="Calibri" pitchFamily="34" charset="0"/>
              </a:rPr>
              <a:t>Spitsbergen</a:t>
            </a:r>
            <a:r>
              <a:rPr lang="de-DE" sz="1600" dirty="0">
                <a:solidFill>
                  <a:srgbClr val="0C2577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de-DE" sz="1600" dirty="0" err="1">
                <a:solidFill>
                  <a:srgbClr val="0C2577"/>
                </a:solidFill>
                <a:latin typeface="Calibri" pitchFamily="34" charset="0"/>
                <a:cs typeface="Calibri" pitchFamily="34" charset="0"/>
              </a:rPr>
              <a:t>Norway</a:t>
            </a:r>
            <a:endParaRPr lang="en-US" sz="1600" dirty="0">
              <a:solidFill>
                <a:srgbClr val="0C2577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Picture 2" descr="D:\A-PR\Druck\04-Gallery-PRO\Calcutta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7" t="4480" r="10809" b="484"/>
          <a:stretch/>
        </p:blipFill>
        <p:spPr bwMode="auto">
          <a:xfrm>
            <a:off x="6386714" y="1067524"/>
            <a:ext cx="2622936" cy="2315416"/>
          </a:xfrm>
          <a:prstGeom prst="rect">
            <a:avLst/>
          </a:prstGeom>
          <a:noFill/>
          <a:ln w="19050">
            <a:solidFill>
              <a:srgbClr val="3333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C:\Users\Czekala.RPG\Desktop\MTX\Druck\07-Gallery-PRO-Data\etc\P1010593_fw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7"/>
          <a:stretch/>
        </p:blipFill>
        <p:spPr bwMode="auto">
          <a:xfrm>
            <a:off x="6386714" y="3868778"/>
            <a:ext cx="2622936" cy="2307686"/>
          </a:xfrm>
          <a:prstGeom prst="rect">
            <a:avLst/>
          </a:prstGeom>
          <a:noFill/>
          <a:ln w="19050">
            <a:solidFill>
              <a:srgbClr val="3333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2"/>
          <p:cNvSpPr txBox="1">
            <a:spLocks noChangeArrowheads="1"/>
          </p:cNvSpPr>
          <p:nvPr/>
        </p:nvSpPr>
        <p:spPr bwMode="auto">
          <a:xfrm>
            <a:off x="6422369" y="3061564"/>
            <a:ext cx="2542119" cy="277718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</p:spPr>
        <p:txBody>
          <a:bodyPr lIns="20637" tIns="10484" rIns="20967" bIns="10484"/>
          <a:lstStyle>
            <a:lvl1pPr eaLnBrk="0" hangingPunct="0">
              <a:defRPr sz="1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de-DE" sz="1600" dirty="0" err="1" smtClean="0">
                <a:solidFill>
                  <a:srgbClr val="0C2577"/>
                </a:solidFill>
                <a:latin typeface="Calibri" pitchFamily="34" charset="0"/>
                <a:cs typeface="Calibri" pitchFamily="34" charset="0"/>
              </a:rPr>
              <a:t>Kolkata</a:t>
            </a:r>
            <a:r>
              <a:rPr lang="de-DE" sz="1600" dirty="0" smtClean="0">
                <a:solidFill>
                  <a:srgbClr val="0C2577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de-DE" sz="1600" dirty="0" err="1" smtClean="0">
                <a:solidFill>
                  <a:srgbClr val="0C2577"/>
                </a:solidFill>
                <a:latin typeface="Calibri" pitchFamily="34" charset="0"/>
                <a:cs typeface="Calibri" pitchFamily="34" charset="0"/>
              </a:rPr>
              <a:t>India</a:t>
            </a:r>
            <a:endParaRPr lang="en-US" sz="1600" dirty="0">
              <a:solidFill>
                <a:srgbClr val="0C2577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feld 2"/>
          <p:cNvSpPr txBox="1">
            <a:spLocks noChangeArrowheads="1"/>
          </p:cNvSpPr>
          <p:nvPr/>
        </p:nvSpPr>
        <p:spPr bwMode="auto">
          <a:xfrm>
            <a:off x="6422369" y="5863113"/>
            <a:ext cx="2542119" cy="277718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</p:spPr>
        <p:txBody>
          <a:bodyPr lIns="20637" tIns="10484" rIns="20967" bIns="10484"/>
          <a:lstStyle>
            <a:lvl1pPr eaLnBrk="0" hangingPunct="0">
              <a:defRPr sz="1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de-DE" sz="1600" dirty="0" smtClean="0">
                <a:solidFill>
                  <a:srgbClr val="0C2577"/>
                </a:solidFill>
                <a:latin typeface="Calibri" pitchFamily="34" charset="0"/>
                <a:cs typeface="Calibri" pitchFamily="34" charset="0"/>
              </a:rPr>
              <a:t>Solar-Patroller (SST)</a:t>
            </a:r>
            <a:endParaRPr lang="en-US" sz="1600" dirty="0">
              <a:solidFill>
                <a:srgbClr val="0C2577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57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MWSC: </a:t>
            </a:r>
            <a:r>
              <a:rPr lang="de-DE" dirty="0" err="1"/>
              <a:t>Scintillomter</a:t>
            </a:r>
            <a:r>
              <a:rPr lang="de-DE" dirty="0"/>
              <a:t> @160 GHz </a:t>
            </a:r>
            <a:r>
              <a:rPr lang="de-DE" dirty="0" err="1"/>
              <a:t>for</a:t>
            </a:r>
            <a:r>
              <a:rPr lang="de-DE" dirty="0"/>
              <a:t> Latent </a:t>
            </a:r>
            <a:r>
              <a:rPr lang="de-DE" dirty="0" err="1"/>
              <a:t>Heat</a:t>
            </a:r>
            <a:r>
              <a:rPr lang="de-DE" dirty="0"/>
              <a:t> </a:t>
            </a:r>
            <a:r>
              <a:rPr lang="de-DE" dirty="0" err="1"/>
              <a:t>Flux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RPG Company Profile (2013-02)</a:t>
            </a:r>
            <a:endParaRPr lang="de-DE" dirty="0"/>
          </a:p>
        </p:txBody>
      </p:sp>
      <p:pic>
        <p:nvPicPr>
          <p:cNvPr id="6" name="Picture 4" descr="C:\Users\Czekala.RPG\Desktop\Aktuell\ISTP-------------\Talk\sc-bilder\SC-outside-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33"/>
          <a:stretch/>
        </p:blipFill>
        <p:spPr bwMode="auto">
          <a:xfrm>
            <a:off x="181641" y="3666232"/>
            <a:ext cx="4104456" cy="2745577"/>
          </a:xfrm>
          <a:prstGeom prst="rect">
            <a:avLst/>
          </a:prstGeom>
          <a:noFill/>
          <a:ln w="12700">
            <a:solidFill>
              <a:srgbClr val="4D4D4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C:\Users\Czekala.RPG\Desktop\Aktuell\ISTP-------------\Talk\sc-bilder\SC-Labor-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651" y="3674971"/>
            <a:ext cx="4101837" cy="2736838"/>
          </a:xfrm>
          <a:prstGeom prst="rect">
            <a:avLst/>
          </a:prstGeom>
          <a:noFill/>
          <a:ln w="12700">
            <a:solidFill>
              <a:srgbClr val="4D4D4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zekala.RPG\Desktop\Aktuell\ISTP-------------\Talk\sc-bilder\SC-Open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651" y="692696"/>
            <a:ext cx="4104456" cy="2736304"/>
          </a:xfrm>
          <a:prstGeom prst="rect">
            <a:avLst/>
          </a:prstGeom>
          <a:noFill/>
          <a:ln w="12700">
            <a:solidFill>
              <a:srgbClr val="4D4D4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C:\Users\Czekala.RPG\Desktop\Aktuell\ISTP-------------\Talk\sc-bilder\SC-Open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41" y="692696"/>
            <a:ext cx="4104456" cy="2736304"/>
          </a:xfrm>
          <a:prstGeom prst="rect">
            <a:avLst/>
          </a:prstGeom>
          <a:noFill/>
          <a:ln w="12700">
            <a:solidFill>
              <a:srgbClr val="4D4D4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42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MWSC Integration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RPG Company Profile (2013-02)</a:t>
            </a:r>
            <a:endParaRPr lang="de-DE" dirty="0"/>
          </a:p>
        </p:txBody>
      </p:sp>
      <p:pic>
        <p:nvPicPr>
          <p:cNvPr id="6" name="Picture 2" descr="C:\Users\Czekala.RPG\Desktop\Aktuell\ISTP-------------\Talk\sc-bilder\SC-Open-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4" t="6198" r="14235"/>
          <a:stretch/>
        </p:blipFill>
        <p:spPr bwMode="auto">
          <a:xfrm>
            <a:off x="1363216" y="692696"/>
            <a:ext cx="6305128" cy="561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15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ISTP-2012,  </a:t>
            </a:r>
            <a:r>
              <a:rPr lang="de-DE" smtClean="0"/>
              <a:t>L‘Aquila,  2012-09-04       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Microwave Remote Sensing of the Boundary Layer</a:t>
            </a:r>
            <a:endParaRPr lang="de-DE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576000"/>
            <a:ext cx="9144000" cy="59454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44500"/>
                  <a:satMod val="160000"/>
                  <a:lumMod val="76000"/>
                  <a:lumOff val="24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de-DE" sz="3300" b="1" dirty="0" smtClean="0"/>
              <a:t>RPG-FMCW-94</a:t>
            </a:r>
          </a:p>
          <a:p>
            <a:pPr algn="ctr" eaLnBrk="1" hangingPunct="1">
              <a:buNone/>
              <a:defRPr/>
            </a:pPr>
            <a:r>
              <a:rPr lang="de-DE" sz="3300" b="1" dirty="0" smtClean="0"/>
              <a:t>      RPG-FMCW-94-DP</a:t>
            </a:r>
            <a:endParaRPr lang="de-DE" sz="3300" b="1" dirty="0"/>
          </a:p>
          <a:p>
            <a:pPr algn="ctr" eaLnBrk="1" hangingPunct="1">
              <a:buFontTx/>
              <a:buNone/>
              <a:defRPr/>
            </a:pPr>
            <a:endParaRPr lang="de-DE" sz="1000" b="1" dirty="0" smtClean="0"/>
          </a:p>
          <a:p>
            <a:pPr algn="ctr" eaLnBrk="1" hangingPunct="1">
              <a:buFontTx/>
              <a:buNone/>
              <a:defRPr/>
            </a:pPr>
            <a:r>
              <a:rPr lang="de-DE" sz="3300" dirty="0" smtClean="0"/>
              <a:t>    A </a:t>
            </a:r>
            <a:r>
              <a:rPr lang="de-DE" sz="3300" dirty="0" err="1" smtClean="0"/>
              <a:t>Cloud</a:t>
            </a:r>
            <a:r>
              <a:rPr lang="de-DE" sz="3300" dirty="0" smtClean="0"/>
              <a:t> Radar </a:t>
            </a:r>
            <a:r>
              <a:rPr lang="de-DE" sz="3300" dirty="0" err="1" smtClean="0"/>
              <a:t>by</a:t>
            </a:r>
            <a:r>
              <a:rPr lang="de-DE" sz="3300" dirty="0" smtClean="0"/>
              <a:t> RPG</a:t>
            </a:r>
            <a:endParaRPr lang="de-DE" sz="1600" dirty="0" smtClean="0"/>
          </a:p>
          <a:p>
            <a:pPr algn="ctr" eaLnBrk="1" hangingPunct="1">
              <a:buFontTx/>
              <a:buNone/>
              <a:defRPr/>
            </a:pPr>
            <a:r>
              <a:rPr lang="de-DE" sz="1600" dirty="0" smtClean="0"/>
              <a:t> </a:t>
            </a:r>
          </a:p>
          <a:p>
            <a:pPr lvl="1" eaLnBrk="1" hangingPunct="1">
              <a:defRPr/>
            </a:pPr>
            <a:r>
              <a:rPr lang="de-DE" sz="2400" dirty="0" err="1" smtClean="0"/>
              <a:t>Frequency</a:t>
            </a:r>
            <a:r>
              <a:rPr lang="de-DE" sz="2400" dirty="0" smtClean="0"/>
              <a:t> </a:t>
            </a:r>
            <a:r>
              <a:rPr lang="de-DE" sz="2400" dirty="0" err="1" smtClean="0"/>
              <a:t>Modulated</a:t>
            </a:r>
            <a:r>
              <a:rPr lang="de-DE" sz="2400" dirty="0" smtClean="0"/>
              <a:t>, </a:t>
            </a:r>
            <a:r>
              <a:rPr lang="de-DE" sz="2400" dirty="0" err="1" smtClean="0"/>
              <a:t>Continuous</a:t>
            </a:r>
            <a:r>
              <a:rPr lang="de-DE" sz="2400" dirty="0" smtClean="0"/>
              <a:t> Wave, 94 GHz</a:t>
            </a:r>
          </a:p>
          <a:p>
            <a:pPr lvl="1" eaLnBrk="1" hangingPunct="1">
              <a:defRPr/>
            </a:pPr>
            <a:r>
              <a:rPr lang="de-DE" sz="2400" dirty="0" smtClean="0"/>
              <a:t>Low </a:t>
            </a:r>
            <a:r>
              <a:rPr lang="de-DE" sz="2400" dirty="0" err="1" smtClean="0"/>
              <a:t>mode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fog</a:t>
            </a:r>
            <a:r>
              <a:rPr lang="de-DE" sz="2400" dirty="0" smtClean="0"/>
              <a:t>, high </a:t>
            </a:r>
            <a:r>
              <a:rPr lang="de-DE" sz="2400" dirty="0" err="1" smtClean="0"/>
              <a:t>mode</a:t>
            </a:r>
            <a:r>
              <a:rPr lang="de-DE" sz="2400" dirty="0" smtClean="0"/>
              <a:t> </a:t>
            </a:r>
            <a:r>
              <a:rPr lang="de-DE" sz="2400" dirty="0" err="1" smtClean="0"/>
              <a:t>up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12 km </a:t>
            </a:r>
          </a:p>
          <a:p>
            <a:pPr lvl="1" eaLnBrk="1" hangingPunct="1">
              <a:defRPr/>
            </a:pPr>
            <a:r>
              <a:rPr lang="de-DE" sz="2400" dirty="0" smtClean="0"/>
              <a:t>Re-</a:t>
            </a:r>
            <a:r>
              <a:rPr lang="de-DE" sz="2400" dirty="0" err="1" smtClean="0"/>
              <a:t>using</a:t>
            </a:r>
            <a:r>
              <a:rPr lang="de-DE" sz="2400" dirty="0" smtClean="0"/>
              <a:t> RPG </a:t>
            </a:r>
            <a:r>
              <a:rPr lang="de-DE" sz="2400" dirty="0" err="1" smtClean="0"/>
              <a:t>technology</a:t>
            </a:r>
            <a:r>
              <a:rPr lang="de-DE" sz="2400" dirty="0" smtClean="0"/>
              <a:t> </a:t>
            </a:r>
            <a:r>
              <a:rPr lang="de-DE" sz="2400" dirty="0" err="1" smtClean="0"/>
              <a:t>from</a:t>
            </a:r>
            <a:r>
              <a:rPr lang="de-DE" sz="2400" dirty="0" smtClean="0"/>
              <a:t> </a:t>
            </a:r>
            <a:r>
              <a:rPr lang="de-DE" sz="2400" dirty="0" err="1" smtClean="0"/>
              <a:t>Tx</a:t>
            </a:r>
            <a:r>
              <a:rPr lang="de-DE" sz="2400" dirty="0" smtClean="0"/>
              <a:t>/</a:t>
            </a:r>
            <a:r>
              <a:rPr lang="de-DE" sz="2400" dirty="0" err="1" smtClean="0"/>
              <a:t>Rx</a:t>
            </a:r>
            <a:r>
              <a:rPr lang="de-DE" sz="2400" dirty="0" smtClean="0"/>
              <a:t> </a:t>
            </a:r>
            <a:r>
              <a:rPr lang="de-DE" sz="2400" dirty="0" err="1" smtClean="0"/>
              <a:t>systems</a:t>
            </a:r>
            <a:r>
              <a:rPr lang="de-DE" sz="2400" dirty="0" smtClean="0"/>
              <a:t> and </a:t>
            </a:r>
            <a:r>
              <a:rPr lang="de-DE" sz="2400" dirty="0" err="1" smtClean="0"/>
              <a:t>network</a:t>
            </a:r>
            <a:r>
              <a:rPr lang="de-DE" sz="2400" dirty="0" smtClean="0"/>
              <a:t> </a:t>
            </a:r>
            <a:r>
              <a:rPr lang="de-DE" sz="2400" dirty="0" err="1" smtClean="0"/>
              <a:t>analysis</a:t>
            </a:r>
            <a:endParaRPr lang="de-DE" sz="2400" dirty="0" smtClean="0"/>
          </a:p>
          <a:p>
            <a:pPr lvl="1" eaLnBrk="1" hangingPunct="1">
              <a:defRPr/>
            </a:pPr>
            <a:r>
              <a:rPr lang="de-DE" sz="2400" dirty="0" smtClean="0"/>
              <a:t>Re-</a:t>
            </a:r>
            <a:r>
              <a:rPr lang="de-DE" sz="2400" dirty="0" err="1" smtClean="0"/>
              <a:t>using</a:t>
            </a:r>
            <a:r>
              <a:rPr lang="de-DE" sz="2400" dirty="0" smtClean="0"/>
              <a:t> </a:t>
            </a:r>
            <a:r>
              <a:rPr lang="de-DE" sz="2400" dirty="0" err="1" smtClean="0"/>
              <a:t>instrument</a:t>
            </a:r>
            <a:r>
              <a:rPr lang="de-DE" sz="2400" dirty="0" smtClean="0"/>
              <a:t> </a:t>
            </a:r>
            <a:r>
              <a:rPr lang="de-DE" sz="2400" dirty="0" err="1" smtClean="0"/>
              <a:t>infrastructure</a:t>
            </a:r>
            <a:r>
              <a:rPr lang="de-DE" sz="2400" dirty="0" smtClean="0"/>
              <a:t> (</a:t>
            </a:r>
            <a:r>
              <a:rPr lang="de-DE" sz="2400" dirty="0" err="1" smtClean="0"/>
              <a:t>housing</a:t>
            </a:r>
            <a:r>
              <a:rPr lang="de-DE" sz="2400" dirty="0" smtClean="0"/>
              <a:t>, </a:t>
            </a:r>
            <a:r>
              <a:rPr lang="de-DE" sz="2400" dirty="0" err="1" smtClean="0"/>
              <a:t>steering</a:t>
            </a:r>
            <a:r>
              <a:rPr lang="de-DE" sz="2400" dirty="0" smtClean="0"/>
              <a:t>, </a:t>
            </a:r>
            <a:r>
              <a:rPr lang="de-DE" sz="2400" dirty="0" err="1" smtClean="0"/>
              <a:t>control</a:t>
            </a:r>
            <a:r>
              <a:rPr lang="de-DE" sz="2400" dirty="0" smtClean="0"/>
              <a:t>, </a:t>
            </a:r>
            <a:r>
              <a:rPr lang="de-DE" sz="2400" dirty="0" err="1" smtClean="0"/>
              <a:t>data</a:t>
            </a:r>
            <a:r>
              <a:rPr lang="de-DE" sz="2400" dirty="0" smtClean="0"/>
              <a:t> </a:t>
            </a:r>
            <a:r>
              <a:rPr lang="de-DE" sz="2400" dirty="0" err="1" smtClean="0"/>
              <a:t>processing</a:t>
            </a:r>
            <a:r>
              <a:rPr lang="de-DE" sz="2400" dirty="0" smtClean="0"/>
              <a:t>) </a:t>
            </a:r>
            <a:r>
              <a:rPr lang="de-DE" sz="2400" dirty="0" err="1" smtClean="0"/>
              <a:t>from</a:t>
            </a:r>
            <a:r>
              <a:rPr lang="de-DE" sz="2400" dirty="0" smtClean="0"/>
              <a:t> </a:t>
            </a:r>
            <a:r>
              <a:rPr lang="de-DE" sz="2400" dirty="0" err="1" smtClean="0"/>
              <a:t>microwave</a:t>
            </a:r>
            <a:r>
              <a:rPr lang="de-DE" sz="2400" dirty="0" smtClean="0"/>
              <a:t> </a:t>
            </a:r>
            <a:r>
              <a:rPr lang="de-DE" sz="2400" dirty="0" err="1" smtClean="0"/>
              <a:t>radiometers</a:t>
            </a:r>
            <a:endParaRPr lang="de-DE" sz="2400" dirty="0" smtClean="0"/>
          </a:p>
          <a:p>
            <a:pPr lvl="1" eaLnBrk="1" hangingPunct="1">
              <a:defRPr/>
            </a:pPr>
            <a:r>
              <a:rPr lang="de-DE" sz="2400" dirty="0" err="1" smtClean="0"/>
              <a:t>Supported</a:t>
            </a:r>
            <a:r>
              <a:rPr lang="de-DE" sz="2400" dirty="0" smtClean="0"/>
              <a:t> </a:t>
            </a:r>
            <a:r>
              <a:rPr lang="de-DE" sz="2400" dirty="0" err="1" smtClean="0"/>
              <a:t>by</a:t>
            </a:r>
            <a:r>
              <a:rPr lang="de-DE" sz="2400" dirty="0" smtClean="0"/>
              <a:t> Fraunhofer Institute </a:t>
            </a:r>
            <a:r>
              <a:rPr lang="de-DE" sz="2400" dirty="0" err="1" smtClean="0"/>
              <a:t>for</a:t>
            </a:r>
            <a:r>
              <a:rPr lang="de-DE" sz="2400" dirty="0" smtClean="0"/>
              <a:t> RF Technology and Radar (</a:t>
            </a:r>
            <a:r>
              <a:rPr lang="de-DE" sz="2400" dirty="0" err="1" smtClean="0"/>
              <a:t>FhG</a:t>
            </a:r>
            <a:r>
              <a:rPr lang="de-DE" sz="2400" dirty="0" smtClean="0"/>
              <a:t>-FHR, Wachtberg, Germany, </a:t>
            </a:r>
            <a:r>
              <a:rPr lang="de-DE" sz="2400" dirty="0" err="1" smtClean="0"/>
              <a:t>formerly</a:t>
            </a:r>
            <a:r>
              <a:rPr lang="de-DE" sz="2400" dirty="0" smtClean="0"/>
              <a:t> FGAN) </a:t>
            </a:r>
            <a:endParaRPr lang="de-DE" sz="800" dirty="0" smtClean="0"/>
          </a:p>
          <a:p>
            <a:pPr marL="457200" lvl="1" indent="0" algn="ctr" eaLnBrk="1" hangingPunct="1">
              <a:buNone/>
              <a:defRPr/>
            </a:pPr>
            <a:endParaRPr lang="de-DE" sz="800" dirty="0"/>
          </a:p>
          <a:p>
            <a:pPr marL="457200" lvl="1" indent="0" algn="ctr" eaLnBrk="1" hangingPunct="1">
              <a:buNone/>
              <a:defRPr/>
            </a:pPr>
            <a:r>
              <a:rPr lang="de-DE" sz="2400" b="1" dirty="0" err="1" smtClean="0"/>
              <a:t>Availability</a:t>
            </a:r>
            <a:r>
              <a:rPr lang="de-DE" sz="2400" b="1" dirty="0" smtClean="0"/>
              <a:t>: Mid </a:t>
            </a:r>
            <a:r>
              <a:rPr lang="de-DE" sz="2400" b="1" dirty="0" err="1"/>
              <a:t>of</a:t>
            </a:r>
            <a:r>
              <a:rPr lang="de-DE" sz="2400" b="1" dirty="0"/>
              <a:t> 2013</a:t>
            </a:r>
          </a:p>
          <a:p>
            <a:pPr lvl="1" eaLnBrk="1" hangingPunct="1">
              <a:defRPr/>
            </a:pPr>
            <a:endParaRPr lang="de-DE" sz="2400" dirty="0" smtClean="0"/>
          </a:p>
          <a:p>
            <a:pPr algn="ctr" eaLnBrk="1" hangingPunct="1">
              <a:buFontTx/>
              <a:buNone/>
              <a:defRPr/>
            </a:pPr>
            <a:endParaRPr lang="de-DE" sz="1600" dirty="0" smtClean="0"/>
          </a:p>
        </p:txBody>
      </p:sp>
    </p:spTree>
    <p:extLst>
      <p:ext uri="{BB962C8B-B14F-4D97-AF65-F5344CB8AC3E}">
        <p14:creationId xmlns:p14="http://schemas.microsoft.com/office/powerpoint/2010/main" val="352781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RPG-FMCW-94 </a:t>
            </a:r>
            <a:r>
              <a:rPr lang="de-DE" b="1" dirty="0" err="1" smtClean="0"/>
              <a:t>Specifications</a:t>
            </a:r>
            <a:r>
              <a:rPr lang="de-DE" b="1" dirty="0" smtClean="0"/>
              <a:t> (I)</a:t>
            </a:r>
            <a:endParaRPr lang="en-US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07904" y="764704"/>
            <a:ext cx="5436096" cy="576064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Operating </a:t>
            </a:r>
            <a:r>
              <a:rPr lang="en-US" sz="2000" dirty="0"/>
              <a:t>Frequency: 	94 GHz +/-150 MHz</a:t>
            </a:r>
          </a:p>
          <a:p>
            <a:pPr marL="0" indent="0">
              <a:buNone/>
            </a:pPr>
            <a:r>
              <a:rPr lang="en-US" sz="2000" dirty="0"/>
              <a:t>IF Range: 		</a:t>
            </a:r>
            <a:r>
              <a:rPr lang="en-US" sz="2000" dirty="0" smtClean="0"/>
              <a:t>0.5  </a:t>
            </a:r>
            <a:r>
              <a:rPr lang="en-US" sz="2000" dirty="0"/>
              <a:t>MHz to 1.3 MHz</a:t>
            </a:r>
          </a:p>
          <a:p>
            <a:pPr marL="0" indent="0">
              <a:buNone/>
            </a:pPr>
            <a:r>
              <a:rPr lang="en-US" sz="2000" dirty="0"/>
              <a:t>Continuous Power</a:t>
            </a:r>
            <a:r>
              <a:rPr lang="en-US" sz="2000" dirty="0" smtClean="0"/>
              <a:t>:	500 </a:t>
            </a:r>
            <a:r>
              <a:rPr lang="en-US" sz="2000" dirty="0" err="1" smtClean="0"/>
              <a:t>mW</a:t>
            </a:r>
            <a:r>
              <a:rPr lang="en-US" sz="2000" dirty="0" smtClean="0"/>
              <a:t> (Solid State)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T/R Type: 		Bi-static</a:t>
            </a:r>
          </a:p>
          <a:p>
            <a:pPr marL="0" indent="0">
              <a:buNone/>
            </a:pPr>
            <a:r>
              <a:rPr lang="en-US" sz="2000" dirty="0"/>
              <a:t>Antenna Diameter: 	</a:t>
            </a:r>
            <a:r>
              <a:rPr lang="en-US" sz="2000" dirty="0" smtClean="0"/>
              <a:t>500 </a:t>
            </a:r>
            <a:r>
              <a:rPr lang="en-US" sz="2000" dirty="0"/>
              <a:t>mm</a:t>
            </a:r>
          </a:p>
          <a:p>
            <a:pPr marL="0" indent="0">
              <a:buNone/>
            </a:pPr>
            <a:r>
              <a:rPr lang="en-US" sz="2000" dirty="0"/>
              <a:t>Gain: 			52 dB</a:t>
            </a:r>
          </a:p>
          <a:p>
            <a:pPr marL="0" indent="0">
              <a:buNone/>
            </a:pPr>
            <a:r>
              <a:rPr lang="en-US" sz="2000" dirty="0"/>
              <a:t>Chirp Rate:		100 / sec</a:t>
            </a:r>
          </a:p>
          <a:p>
            <a:pPr marL="0" indent="0">
              <a:buNone/>
            </a:pPr>
            <a:r>
              <a:rPr lang="en-US" sz="2000" dirty="0"/>
              <a:t>Chirp Variations:	</a:t>
            </a:r>
            <a:r>
              <a:rPr lang="en-US" sz="2000" dirty="0" smtClean="0"/>
              <a:t>	7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Passive LWP Channel:	89 </a:t>
            </a:r>
            <a:r>
              <a:rPr lang="en-US" sz="2000" dirty="0" err="1"/>
              <a:t>Ghz</a:t>
            </a:r>
            <a:r>
              <a:rPr lang="en-US" sz="2000" dirty="0"/>
              <a:t> (optional)</a:t>
            </a:r>
          </a:p>
          <a:p>
            <a:pPr marL="0" indent="0">
              <a:buNone/>
            </a:pPr>
            <a:r>
              <a:rPr lang="en-US" sz="2000" dirty="0"/>
              <a:t>Dynamic Range: 	</a:t>
            </a:r>
            <a:r>
              <a:rPr lang="en-US" sz="2000" dirty="0" smtClean="0"/>
              <a:t>	-</a:t>
            </a:r>
            <a:r>
              <a:rPr lang="en-US" sz="2000" dirty="0"/>
              <a:t>100 </a:t>
            </a:r>
            <a:r>
              <a:rPr lang="en-US" sz="2000" dirty="0" err="1"/>
              <a:t>dBz</a:t>
            </a:r>
            <a:r>
              <a:rPr lang="en-US" sz="2000" dirty="0"/>
              <a:t> to +20 </a:t>
            </a:r>
            <a:r>
              <a:rPr lang="en-US" sz="2000" dirty="0" err="1" smtClean="0"/>
              <a:t>dBz</a:t>
            </a:r>
            <a:endParaRPr lang="en-US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ISTP-2012,  </a:t>
            </a:r>
            <a:r>
              <a:rPr lang="de-DE" smtClean="0"/>
              <a:t>L‘Aquila,  2012-09-04       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Microwave Remote Sensing of the Boundary Layer</a:t>
            </a:r>
            <a:endParaRPr lang="de-DE" dirty="0"/>
          </a:p>
        </p:txBody>
      </p:sp>
      <p:pic>
        <p:nvPicPr>
          <p:cNvPr id="9" name="Picture 2" descr="C:\Users\Czekala.RPG\Desktop\Aktuell\ISTP\Screenshot 2012-08-16 14.49.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8" y="646087"/>
            <a:ext cx="3422422" cy="580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12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Czekala.RPG\Desktop\Aktuell\ISTP\Screenshot 2012-08-16 14.49.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7" y="646087"/>
            <a:ext cx="3444259" cy="580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RPG-FMCW-94 </a:t>
            </a:r>
            <a:r>
              <a:rPr lang="de-DE" b="1" dirty="0" err="1" smtClean="0"/>
              <a:t>Specifications</a:t>
            </a:r>
            <a:r>
              <a:rPr lang="de-DE" b="1" dirty="0" smtClean="0"/>
              <a:t>  (II)</a:t>
            </a:r>
            <a:endParaRPr lang="en-US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07904" y="764704"/>
            <a:ext cx="5436096" cy="576064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Ranging</a:t>
            </a:r>
            <a:r>
              <a:rPr lang="en-US" sz="2000" dirty="0"/>
              <a:t>: 		</a:t>
            </a:r>
            <a:r>
              <a:rPr lang="en-US" sz="2000" dirty="0" smtClean="0"/>
              <a:t>10 </a:t>
            </a:r>
            <a:r>
              <a:rPr lang="en-US" sz="2000" dirty="0"/>
              <a:t>m </a:t>
            </a:r>
            <a:r>
              <a:rPr lang="en-US" sz="2000" dirty="0" smtClean="0"/>
              <a:t> to  </a:t>
            </a:r>
            <a:r>
              <a:rPr lang="en-US" sz="2000" dirty="0"/>
              <a:t>12 km</a:t>
            </a:r>
          </a:p>
          <a:p>
            <a:pPr marL="0" indent="0">
              <a:buNone/>
            </a:pPr>
            <a:r>
              <a:rPr lang="en-US" sz="2000" dirty="0"/>
              <a:t>Sampling Rate:		1 / 4 seconds</a:t>
            </a:r>
          </a:p>
          <a:p>
            <a:pPr marL="0" indent="0">
              <a:buNone/>
            </a:pPr>
            <a:r>
              <a:rPr lang="en-US" sz="2000" dirty="0"/>
              <a:t>Vertical Resolution:	</a:t>
            </a:r>
            <a:r>
              <a:rPr lang="en-US" sz="2000" dirty="0" smtClean="0"/>
              <a:t>1 </a:t>
            </a:r>
            <a:r>
              <a:rPr lang="en-US" sz="2000" dirty="0"/>
              <a:t>m (r: 10m - 600 m)</a:t>
            </a:r>
          </a:p>
          <a:p>
            <a:pPr marL="0" indent="0">
              <a:buNone/>
            </a:pPr>
            <a:r>
              <a:rPr lang="en-US" sz="2000" dirty="0"/>
              <a:t>			2 m (r: 0.6 – 1.0 km)</a:t>
            </a:r>
          </a:p>
          <a:p>
            <a:pPr marL="0" indent="0">
              <a:buNone/>
            </a:pPr>
            <a:r>
              <a:rPr lang="en-US" sz="2000" dirty="0"/>
              <a:t>			4 m (r: 1.0 – 2.5 km)</a:t>
            </a:r>
          </a:p>
          <a:p>
            <a:pPr marL="0" indent="0">
              <a:buNone/>
            </a:pPr>
            <a:r>
              <a:rPr lang="en-US" sz="2000" dirty="0"/>
              <a:t>			8 m (r: 2.5 – 5.0 km)</a:t>
            </a:r>
          </a:p>
          <a:p>
            <a:pPr marL="0" indent="0">
              <a:buNone/>
            </a:pPr>
            <a:r>
              <a:rPr lang="en-US" sz="2000" dirty="0"/>
              <a:t>			16 m (r: 5.0 – 12.0 km)</a:t>
            </a:r>
          </a:p>
          <a:p>
            <a:pPr marL="0" indent="0">
              <a:buNone/>
            </a:pPr>
            <a:r>
              <a:rPr lang="en-US" sz="2000" dirty="0"/>
              <a:t>Doppler Resolution:	</a:t>
            </a:r>
            <a:r>
              <a:rPr lang="en-US" sz="2000" dirty="0" smtClean="0"/>
              <a:t>+/- </a:t>
            </a:r>
            <a:r>
              <a:rPr lang="en-US" sz="2000" dirty="0"/>
              <a:t>15 cm/sec</a:t>
            </a:r>
          </a:p>
          <a:p>
            <a:pPr marL="0" indent="0">
              <a:buNone/>
            </a:pPr>
            <a:r>
              <a:rPr lang="en-US" sz="2000" dirty="0" err="1"/>
              <a:t>Polarisation</a:t>
            </a:r>
            <a:r>
              <a:rPr lang="en-US" sz="2000" dirty="0"/>
              <a:t>:		v / h (optional</a:t>
            </a:r>
            <a:r>
              <a:rPr lang="en-US" sz="2000" dirty="0" smtClean="0"/>
              <a:t>)</a:t>
            </a:r>
          </a:p>
          <a:p>
            <a:pPr marL="0" indent="0">
              <a:buNone/>
            </a:pPr>
            <a:endParaRPr lang="de-DE" sz="600" dirty="0"/>
          </a:p>
          <a:p>
            <a:pPr marL="0" lvl="1" indent="0">
              <a:buNone/>
            </a:pPr>
            <a:r>
              <a:rPr lang="de-DE" sz="2400" b="1" dirty="0" err="1"/>
              <a:t>Availability</a:t>
            </a:r>
            <a:r>
              <a:rPr lang="de-DE" sz="2400" b="1" dirty="0"/>
              <a:t>: Mid </a:t>
            </a:r>
            <a:r>
              <a:rPr lang="de-DE" sz="2400" b="1" dirty="0" err="1"/>
              <a:t>of</a:t>
            </a:r>
            <a:r>
              <a:rPr lang="de-DE" sz="2400" b="1" dirty="0"/>
              <a:t> </a:t>
            </a:r>
            <a:r>
              <a:rPr lang="de-DE" sz="2400" b="1" dirty="0" smtClean="0"/>
              <a:t>2013</a:t>
            </a:r>
          </a:p>
          <a:p>
            <a:pPr marL="0" lvl="1" indent="0">
              <a:buNone/>
            </a:pPr>
            <a:endParaRPr lang="de-DE" sz="600" b="1" dirty="0"/>
          </a:p>
          <a:p>
            <a:pPr marL="0" lvl="1" indent="0">
              <a:buNone/>
            </a:pPr>
            <a:r>
              <a:rPr lang="de-DE" sz="2000" dirty="0" err="1" smtClean="0"/>
              <a:t>Possible</a:t>
            </a:r>
            <a:r>
              <a:rPr lang="de-DE" sz="2000" dirty="0" smtClean="0"/>
              <a:t> </a:t>
            </a:r>
            <a:r>
              <a:rPr lang="de-DE" sz="2000" dirty="0" err="1" smtClean="0"/>
              <a:t>extensions</a:t>
            </a:r>
            <a:r>
              <a:rPr lang="de-DE" sz="2000" dirty="0" smtClean="0"/>
              <a:t> </a:t>
            </a:r>
            <a:r>
              <a:rPr lang="de-DE" sz="2000" dirty="0" err="1" smtClean="0"/>
              <a:t>by</a:t>
            </a:r>
            <a:r>
              <a:rPr lang="de-DE" sz="2000" dirty="0" smtClean="0"/>
              <a:t> </a:t>
            </a:r>
          </a:p>
          <a:p>
            <a:pPr marL="342900" lvl="1" indent="-342900"/>
            <a:r>
              <a:rPr lang="de-DE" sz="2000" dirty="0"/>
              <a:t>A</a:t>
            </a:r>
            <a:r>
              <a:rPr lang="de-DE" sz="2000" dirty="0" smtClean="0"/>
              <a:t>dditional </a:t>
            </a:r>
            <a:r>
              <a:rPr lang="de-DE" sz="2000" dirty="0" err="1"/>
              <a:t>f</a:t>
            </a:r>
            <a:r>
              <a:rPr lang="de-DE" sz="2000" dirty="0" err="1" smtClean="0"/>
              <a:t>requencies</a:t>
            </a:r>
            <a:endParaRPr lang="de-DE" sz="2000" dirty="0" smtClean="0"/>
          </a:p>
          <a:p>
            <a:pPr marL="342900" lvl="1" indent="-342900"/>
            <a:r>
              <a:rPr lang="de-DE" sz="2000" dirty="0" smtClean="0"/>
              <a:t>Passive </a:t>
            </a:r>
            <a:r>
              <a:rPr lang="de-DE" sz="2000" dirty="0" err="1" smtClean="0"/>
              <a:t>microwave</a:t>
            </a:r>
            <a:r>
              <a:rPr lang="de-DE" sz="2000" dirty="0" smtClean="0"/>
              <a:t> </a:t>
            </a:r>
            <a:r>
              <a:rPr lang="de-DE" sz="2000" dirty="0" err="1" smtClean="0"/>
              <a:t>channels</a:t>
            </a:r>
            <a:endParaRPr lang="de-DE" sz="2000" dirty="0" smtClean="0"/>
          </a:p>
          <a:p>
            <a:pPr marL="342900" lvl="1" indent="-342900"/>
            <a:r>
              <a:rPr lang="de-DE" sz="2000" dirty="0" smtClean="0"/>
              <a:t>Polarisation </a:t>
            </a:r>
            <a:r>
              <a:rPr lang="de-DE" sz="2000" dirty="0" err="1" smtClean="0"/>
              <a:t>options</a:t>
            </a:r>
            <a:endParaRPr lang="de-DE" sz="2000" dirty="0" smtClean="0"/>
          </a:p>
          <a:p>
            <a:pPr marL="0" lvl="1" indent="0">
              <a:buNone/>
            </a:pPr>
            <a:endParaRPr lang="de-DE" sz="2000" dirty="0" smtClean="0"/>
          </a:p>
          <a:p>
            <a:pPr marL="0" lvl="1" indent="0">
              <a:buNone/>
            </a:pPr>
            <a:endParaRPr lang="de-DE" sz="2000" b="1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ISTP-2012,  </a:t>
            </a:r>
            <a:r>
              <a:rPr lang="de-DE" smtClean="0"/>
              <a:t>L‘Aquila,  2012-09-04       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27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Microwave Remote Sensing of the Boundary Layer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222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Reference Customers (</a:t>
            </a:r>
            <a:r>
              <a:rPr lang="de-DE" dirty="0" err="1"/>
              <a:t>selected</a:t>
            </a:r>
            <a:r>
              <a:rPr lang="de-DE" dirty="0"/>
              <a:t>)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28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RPG Company Profile (2013-02)</a:t>
            </a:r>
            <a:endParaRPr lang="de-DE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-1" y="692150"/>
            <a:ext cx="4003675" cy="5545162"/>
          </a:xfrm>
          <a:prstGeom prst="rect">
            <a:avLst/>
          </a:prstGeom>
          <a:noFill/>
          <a:ln w="158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 smtClean="0"/>
              <a:t>ESA-ESTEC</a:t>
            </a:r>
          </a:p>
          <a:p>
            <a:r>
              <a:rPr lang="de-DE" sz="2000" dirty="0" smtClean="0"/>
              <a:t>NASA/JPL</a:t>
            </a:r>
          </a:p>
          <a:p>
            <a:r>
              <a:rPr lang="de-DE" sz="2000" dirty="0" smtClean="0"/>
              <a:t>EADS-</a:t>
            </a:r>
            <a:r>
              <a:rPr lang="de-DE" sz="2000" dirty="0" err="1" smtClean="0"/>
              <a:t>Astrium</a:t>
            </a:r>
            <a:endParaRPr lang="de-DE" sz="2000" dirty="0" smtClean="0"/>
          </a:p>
          <a:p>
            <a:r>
              <a:rPr lang="de-DE" sz="2000" dirty="0" smtClean="0"/>
              <a:t>Thales-</a:t>
            </a:r>
            <a:r>
              <a:rPr lang="de-DE" sz="2000" dirty="0" err="1" smtClean="0"/>
              <a:t>Alenia</a:t>
            </a:r>
            <a:r>
              <a:rPr lang="de-DE" sz="2000" dirty="0" smtClean="0"/>
              <a:t> Space</a:t>
            </a:r>
          </a:p>
          <a:p>
            <a:r>
              <a:rPr lang="de-DE" sz="2000" dirty="0" smtClean="0"/>
              <a:t>SRON (</a:t>
            </a:r>
            <a:r>
              <a:rPr lang="de-DE" sz="2000" dirty="0" err="1" smtClean="0"/>
              <a:t>Netherlands</a:t>
            </a:r>
            <a:r>
              <a:rPr lang="de-DE" sz="2000" dirty="0" smtClean="0"/>
              <a:t>)</a:t>
            </a:r>
          </a:p>
          <a:p>
            <a:r>
              <a:rPr lang="de-DE" sz="2000" dirty="0" smtClean="0"/>
              <a:t>CNES (France)</a:t>
            </a:r>
          </a:p>
          <a:p>
            <a:r>
              <a:rPr lang="de-DE" sz="2000" dirty="0" smtClean="0"/>
              <a:t>DLR (</a:t>
            </a:r>
            <a:r>
              <a:rPr lang="de-DE" sz="2000" dirty="0" err="1" smtClean="0"/>
              <a:t>Gerrmany</a:t>
            </a:r>
            <a:r>
              <a:rPr lang="de-DE" sz="2000" dirty="0" smtClean="0"/>
              <a:t>)</a:t>
            </a:r>
          </a:p>
          <a:p>
            <a:r>
              <a:rPr lang="de-DE" sz="2000" dirty="0" smtClean="0"/>
              <a:t>Chinese Space Agency</a:t>
            </a:r>
            <a:br>
              <a:rPr lang="de-DE" sz="2000" dirty="0" smtClean="0"/>
            </a:br>
            <a:r>
              <a:rPr lang="de-DE" sz="2000" dirty="0" smtClean="0"/>
              <a:t>(CAS, CSSAR, …)</a:t>
            </a:r>
          </a:p>
          <a:p>
            <a:r>
              <a:rPr lang="de-DE" sz="2000" dirty="0" smtClean="0"/>
              <a:t>IRAM</a:t>
            </a:r>
          </a:p>
          <a:p>
            <a:endParaRPr lang="de-DE" sz="2000" dirty="0" smtClean="0"/>
          </a:p>
          <a:p>
            <a:r>
              <a:rPr lang="de-DE" sz="2000" dirty="0" smtClean="0"/>
              <a:t>NIST (National Institute </a:t>
            </a:r>
            <a:r>
              <a:rPr lang="de-DE" sz="2000" dirty="0" err="1" smtClean="0"/>
              <a:t>for</a:t>
            </a:r>
            <a:r>
              <a:rPr lang="de-DE" sz="2000" dirty="0" smtClean="0"/>
              <a:t> Standards, USA)</a:t>
            </a:r>
          </a:p>
          <a:p>
            <a:r>
              <a:rPr lang="de-DE" sz="2000" dirty="0" smtClean="0"/>
              <a:t>PTB (German </a:t>
            </a:r>
            <a:r>
              <a:rPr lang="de-DE" sz="2000" dirty="0" err="1" smtClean="0"/>
              <a:t>institute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standards</a:t>
            </a:r>
            <a:r>
              <a:rPr lang="de-DE" sz="2000" dirty="0" smtClean="0"/>
              <a:t>)</a:t>
            </a:r>
          </a:p>
          <a:p>
            <a:r>
              <a:rPr lang="de-DE" sz="2000" dirty="0" smtClean="0"/>
              <a:t>CNRS (France)</a:t>
            </a:r>
          </a:p>
          <a:p>
            <a:endParaRPr lang="de-DE" sz="200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419872" y="692696"/>
            <a:ext cx="5724128" cy="5624993"/>
          </a:xfrm>
          <a:prstGeom prst="rect">
            <a:avLst/>
          </a:prstGeom>
          <a:noFill/>
          <a:ln w="158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 smtClean="0"/>
              <a:t>ESO (European Southern Observatory)</a:t>
            </a:r>
          </a:p>
          <a:p>
            <a:r>
              <a:rPr lang="de-DE" sz="2000" dirty="0"/>
              <a:t>R</a:t>
            </a:r>
            <a:r>
              <a:rPr lang="de-DE" sz="2000" dirty="0" smtClean="0"/>
              <a:t>ohde </a:t>
            </a:r>
            <a:r>
              <a:rPr lang="de-DE" sz="2000" dirty="0"/>
              <a:t>&amp; </a:t>
            </a:r>
            <a:r>
              <a:rPr lang="de-DE" sz="2000" dirty="0" smtClean="0"/>
              <a:t>Schwarz</a:t>
            </a:r>
          </a:p>
          <a:p>
            <a:r>
              <a:rPr lang="de-DE" sz="2000" dirty="0" smtClean="0"/>
              <a:t>AB-</a:t>
            </a:r>
            <a:r>
              <a:rPr lang="de-DE" sz="2000" dirty="0" err="1" smtClean="0"/>
              <a:t>millimetre</a:t>
            </a:r>
            <a:endParaRPr lang="de-DE" sz="2000" dirty="0" smtClean="0"/>
          </a:p>
          <a:p>
            <a:r>
              <a:rPr lang="de-DE" sz="2000" dirty="0" smtClean="0"/>
              <a:t>Aerospace Corporation (USA)</a:t>
            </a:r>
          </a:p>
          <a:p>
            <a:r>
              <a:rPr lang="de-DE" sz="2000" dirty="0" smtClean="0"/>
              <a:t>US </a:t>
            </a:r>
            <a:r>
              <a:rPr lang="de-DE" sz="2000" dirty="0"/>
              <a:t>Air </a:t>
            </a:r>
            <a:r>
              <a:rPr lang="de-DE" sz="2000" dirty="0" smtClean="0"/>
              <a:t>Force, AFRL Research Labs</a:t>
            </a:r>
          </a:p>
          <a:p>
            <a:r>
              <a:rPr lang="de-DE" sz="2000" dirty="0" smtClean="0"/>
              <a:t>ROKAF (South-</a:t>
            </a:r>
            <a:r>
              <a:rPr lang="de-DE" sz="2000" dirty="0" err="1" smtClean="0"/>
              <a:t>Korean</a:t>
            </a:r>
            <a:r>
              <a:rPr lang="de-DE" sz="2000" dirty="0" smtClean="0"/>
              <a:t> Air Force)</a:t>
            </a:r>
          </a:p>
          <a:p>
            <a:r>
              <a:rPr lang="de-DE" sz="2000" dirty="0" smtClean="0"/>
              <a:t>ARM </a:t>
            </a:r>
            <a:r>
              <a:rPr lang="de-DE" sz="2000" dirty="0"/>
              <a:t>(</a:t>
            </a:r>
            <a:r>
              <a:rPr lang="de-DE" sz="2000" dirty="0" err="1"/>
              <a:t>Atmospheric</a:t>
            </a:r>
            <a:r>
              <a:rPr lang="de-DE" sz="2000" dirty="0"/>
              <a:t> Radiation </a:t>
            </a:r>
            <a:r>
              <a:rPr lang="de-DE" sz="2000" dirty="0" smtClean="0"/>
              <a:t>Monitoring, USA)</a:t>
            </a:r>
          </a:p>
          <a:p>
            <a:r>
              <a:rPr lang="de-DE" sz="2000" dirty="0" smtClean="0"/>
              <a:t>KMA </a:t>
            </a:r>
            <a:r>
              <a:rPr lang="de-DE" sz="2000" dirty="0"/>
              <a:t>(</a:t>
            </a:r>
            <a:r>
              <a:rPr lang="de-DE" sz="2000" dirty="0" err="1"/>
              <a:t>Korean</a:t>
            </a:r>
            <a:r>
              <a:rPr lang="de-DE" sz="2000" dirty="0"/>
              <a:t> </a:t>
            </a:r>
            <a:r>
              <a:rPr lang="de-DE" sz="2000" dirty="0" err="1"/>
              <a:t>weather</a:t>
            </a:r>
            <a:r>
              <a:rPr lang="de-DE" sz="2000" dirty="0"/>
              <a:t> </a:t>
            </a:r>
            <a:r>
              <a:rPr lang="de-DE" sz="2000" dirty="0" err="1" smtClean="0"/>
              <a:t>service</a:t>
            </a:r>
            <a:r>
              <a:rPr lang="de-DE" sz="2000" dirty="0" smtClean="0"/>
              <a:t>)</a:t>
            </a:r>
          </a:p>
          <a:p>
            <a:r>
              <a:rPr lang="de-DE" sz="2000" dirty="0" smtClean="0"/>
              <a:t>CNRS </a:t>
            </a:r>
            <a:r>
              <a:rPr lang="de-DE" sz="2000" dirty="0"/>
              <a:t>(</a:t>
            </a:r>
            <a:r>
              <a:rPr lang="de-DE" sz="2000" dirty="0" smtClean="0"/>
              <a:t>France)</a:t>
            </a:r>
          </a:p>
          <a:p>
            <a:r>
              <a:rPr lang="de-DE" sz="2000" dirty="0" smtClean="0"/>
              <a:t>UK </a:t>
            </a:r>
            <a:r>
              <a:rPr lang="de-DE" sz="2000" dirty="0"/>
              <a:t>Met </a:t>
            </a:r>
            <a:r>
              <a:rPr lang="de-DE" sz="2000" dirty="0" smtClean="0"/>
              <a:t>Office</a:t>
            </a:r>
          </a:p>
          <a:p>
            <a:r>
              <a:rPr lang="de-DE" sz="2000" dirty="0" smtClean="0"/>
              <a:t>KNMI </a:t>
            </a:r>
            <a:r>
              <a:rPr lang="de-DE" sz="2000" dirty="0"/>
              <a:t>(The </a:t>
            </a:r>
            <a:r>
              <a:rPr lang="de-DE" sz="2000" dirty="0" err="1"/>
              <a:t>Netherlands</a:t>
            </a:r>
            <a:r>
              <a:rPr lang="de-DE" sz="2000" dirty="0"/>
              <a:t> </a:t>
            </a:r>
            <a:r>
              <a:rPr lang="de-DE" sz="2000" dirty="0" err="1"/>
              <a:t>weather</a:t>
            </a:r>
            <a:r>
              <a:rPr lang="de-DE" sz="2000" dirty="0"/>
              <a:t> </a:t>
            </a:r>
            <a:r>
              <a:rPr lang="de-DE" sz="2000" dirty="0" err="1" smtClean="0"/>
              <a:t>service</a:t>
            </a:r>
            <a:r>
              <a:rPr lang="de-DE" sz="2000" dirty="0" smtClean="0"/>
              <a:t>)</a:t>
            </a:r>
          </a:p>
          <a:p>
            <a:r>
              <a:rPr lang="de-DE" sz="2000" dirty="0" err="1" smtClean="0"/>
              <a:t>Meteo</a:t>
            </a:r>
            <a:r>
              <a:rPr lang="de-DE" sz="2000" dirty="0" smtClean="0"/>
              <a:t> </a:t>
            </a:r>
            <a:r>
              <a:rPr lang="de-DE" sz="2000" dirty="0"/>
              <a:t>Swiss (</a:t>
            </a:r>
            <a:r>
              <a:rPr lang="de-DE" sz="2000" dirty="0" err="1" smtClean="0"/>
              <a:t>Switzerland</a:t>
            </a:r>
            <a:r>
              <a:rPr lang="de-DE" sz="2000" dirty="0" smtClean="0"/>
              <a:t>)</a:t>
            </a:r>
          </a:p>
          <a:p>
            <a:r>
              <a:rPr lang="de-DE" sz="2000" dirty="0" err="1" smtClean="0"/>
              <a:t>Polish</a:t>
            </a:r>
            <a:r>
              <a:rPr lang="de-DE" sz="2000" dirty="0" smtClean="0"/>
              <a:t> </a:t>
            </a:r>
            <a:r>
              <a:rPr lang="de-DE" sz="2000" dirty="0" err="1"/>
              <a:t>weather</a:t>
            </a:r>
            <a:r>
              <a:rPr lang="de-DE" sz="2000" dirty="0"/>
              <a:t> </a:t>
            </a:r>
            <a:r>
              <a:rPr lang="de-DE" sz="2000" dirty="0" err="1" smtClean="0"/>
              <a:t>service</a:t>
            </a:r>
            <a:endParaRPr lang="de-DE" sz="2000" dirty="0"/>
          </a:p>
          <a:p>
            <a:r>
              <a:rPr lang="de-DE" sz="2000" dirty="0" err="1" smtClean="0"/>
              <a:t>Numerous</a:t>
            </a:r>
            <a:r>
              <a:rPr lang="de-DE" sz="2000" dirty="0" smtClean="0"/>
              <a:t> </a:t>
            </a:r>
            <a:r>
              <a:rPr lang="de-DE" sz="2000" dirty="0" err="1"/>
              <a:t>Universities</a:t>
            </a:r>
            <a:r>
              <a:rPr lang="de-DE" sz="2000" dirty="0"/>
              <a:t> </a:t>
            </a:r>
            <a:r>
              <a:rPr lang="de-DE" sz="2000" dirty="0" err="1"/>
              <a:t>world</a:t>
            </a:r>
            <a:r>
              <a:rPr lang="de-DE" sz="2000" dirty="0"/>
              <a:t> </a:t>
            </a:r>
            <a:r>
              <a:rPr lang="de-DE" sz="2000" dirty="0" err="1" smtClean="0"/>
              <a:t>wide</a:t>
            </a:r>
            <a:endParaRPr lang="de-DE" sz="2000" dirty="0" smtClean="0"/>
          </a:p>
          <a:p>
            <a:r>
              <a:rPr lang="de-DE" sz="2000" dirty="0"/>
              <a:t>AWI Alfred Wegener </a:t>
            </a:r>
            <a:r>
              <a:rPr lang="de-DE" sz="2000" dirty="0" smtClean="0"/>
              <a:t>Institute f. Polar Research</a:t>
            </a:r>
          </a:p>
          <a:p>
            <a:r>
              <a:rPr lang="de-DE" sz="2000" dirty="0" err="1" smtClean="0"/>
              <a:t>Numerous</a:t>
            </a:r>
            <a:r>
              <a:rPr lang="de-DE" sz="2000" dirty="0" smtClean="0"/>
              <a:t> </a:t>
            </a:r>
            <a:r>
              <a:rPr lang="de-DE" sz="2000" dirty="0" err="1" smtClean="0"/>
              <a:t>Universities</a:t>
            </a:r>
            <a:r>
              <a:rPr lang="de-DE" sz="2000" dirty="0" smtClean="0"/>
              <a:t> and Research </a:t>
            </a:r>
            <a:r>
              <a:rPr lang="de-DE" sz="2000" dirty="0" err="1" smtClean="0"/>
              <a:t>Institutions</a:t>
            </a:r>
            <a:endParaRPr lang="de-DE" sz="2000" dirty="0"/>
          </a:p>
          <a:p>
            <a:endParaRPr lang="de-DE" sz="2000" dirty="0"/>
          </a:p>
          <a:p>
            <a:pPr marL="0" indent="0">
              <a:buNone/>
            </a:pPr>
            <a:r>
              <a:rPr lang="de-DE" sz="20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715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RPG GmbH Organization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RPG Company Profile (2013-02)</a:t>
            </a:r>
            <a:endParaRPr lang="de-DE" dirty="0"/>
          </a:p>
        </p:txBody>
      </p:sp>
      <p:grpSp>
        <p:nvGrpSpPr>
          <p:cNvPr id="7" name="Group 120"/>
          <p:cNvGrpSpPr>
            <a:grpSpLocks/>
          </p:cNvGrpSpPr>
          <p:nvPr/>
        </p:nvGrpSpPr>
        <p:grpSpPr bwMode="auto">
          <a:xfrm>
            <a:off x="304800" y="2435225"/>
            <a:ext cx="8515350" cy="971550"/>
            <a:chOff x="192" y="1536"/>
            <a:chExt cx="5364" cy="612"/>
          </a:xfrm>
        </p:grpSpPr>
        <p:sp>
          <p:nvSpPr>
            <p:cNvPr id="8" name="Text Box 66"/>
            <p:cNvSpPr txBox="1">
              <a:spLocks noChangeArrowheads="1"/>
            </p:cNvSpPr>
            <p:nvPr/>
          </p:nvSpPr>
          <p:spPr bwMode="auto">
            <a:xfrm>
              <a:off x="192" y="1717"/>
              <a:ext cx="1036" cy="4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34607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34607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34607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34607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34607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00" b="1" dirty="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Rohde &amp; Schwarz  OEM RF Systems  &amp; Comp.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800" dirty="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A. </a:t>
              </a:r>
              <a:r>
                <a:rPr lang="en-US" sz="800" dirty="0" err="1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Walber</a:t>
              </a:r>
              <a:r>
                <a:rPr lang="en-US" sz="800" dirty="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, J. </a:t>
              </a:r>
              <a:r>
                <a:rPr lang="en-US" sz="800" dirty="0" err="1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Oelrichs</a:t>
              </a:r>
              <a:r>
                <a:rPr lang="en-US" sz="800" dirty="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 </a:t>
              </a:r>
              <a:br>
                <a:rPr lang="en-US" sz="800" dirty="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</a:br>
              <a:endParaRPr lang="de-DE" sz="800" dirty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  <a:cs typeface="Arial" charset="0"/>
              </a:endParaRPr>
            </a:p>
          </p:txBody>
        </p:sp>
        <p:sp>
          <p:nvSpPr>
            <p:cNvPr id="9" name="Text Box 67"/>
            <p:cNvSpPr txBox="1">
              <a:spLocks noChangeArrowheads="1"/>
            </p:cNvSpPr>
            <p:nvPr/>
          </p:nvSpPr>
          <p:spPr bwMode="auto">
            <a:xfrm>
              <a:off x="1274" y="1717"/>
              <a:ext cx="1036" cy="4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34607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34607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34607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34607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34607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00" b="1" dirty="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Radiometer Systems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800" dirty="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Dr. T. Rose, A. </a:t>
              </a:r>
              <a:r>
                <a:rPr lang="en-US" sz="800" dirty="0" err="1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Mombauer</a:t>
              </a:r>
              <a:r>
                <a:rPr lang="en-US" sz="800" dirty="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, 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800" dirty="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Dr. H. Czekala</a:t>
              </a:r>
              <a:endParaRPr lang="de-DE" sz="800" dirty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  <a:cs typeface="Arial" charset="0"/>
              </a:endParaRPr>
            </a:p>
          </p:txBody>
        </p:sp>
        <p:sp>
          <p:nvSpPr>
            <p:cNvPr id="10" name="Text Box 68"/>
            <p:cNvSpPr txBox="1">
              <a:spLocks noChangeArrowheads="1"/>
            </p:cNvSpPr>
            <p:nvPr/>
          </p:nvSpPr>
          <p:spPr bwMode="auto">
            <a:xfrm>
              <a:off x="4520" y="1713"/>
              <a:ext cx="1036" cy="4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34607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34607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34607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34607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34607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00" b="1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Space Projects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80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Dr. M. Brandt,  Dr. M. Philipp</a:t>
              </a:r>
              <a:br>
                <a:rPr lang="en-US" sz="80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</a:br>
              <a:r>
                <a:rPr lang="en-US" sz="80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R. Henneberger, </a:t>
              </a:r>
              <a:br>
                <a:rPr lang="en-US" sz="80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</a:br>
              <a:r>
                <a:rPr lang="en-US" sz="80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Dr. H. Czekala</a:t>
              </a:r>
              <a:endParaRPr lang="de-DE" sz="80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  <a:cs typeface="Arial" charset="0"/>
              </a:endParaRPr>
            </a:p>
          </p:txBody>
        </p:sp>
        <p:sp>
          <p:nvSpPr>
            <p:cNvPr id="11" name="Text Box 69"/>
            <p:cNvSpPr txBox="1">
              <a:spLocks noChangeArrowheads="1"/>
            </p:cNvSpPr>
            <p:nvPr/>
          </p:nvSpPr>
          <p:spPr bwMode="auto">
            <a:xfrm>
              <a:off x="2356" y="1717"/>
              <a:ext cx="1036" cy="4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34607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34607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34607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34607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34607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00" b="1" dirty="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R&amp;D Projects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800" dirty="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R. </a:t>
              </a:r>
              <a:r>
                <a:rPr lang="en-US" sz="800" dirty="0" err="1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Henneberger</a:t>
              </a:r>
              <a:r>
                <a:rPr lang="en-US" sz="800" dirty="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, </a:t>
              </a:r>
              <a:br>
                <a:rPr lang="en-US" sz="800" dirty="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</a:br>
              <a:r>
                <a:rPr lang="en-US" sz="800" dirty="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Dr. M. Brandt, Dr. M. Philipp, </a:t>
              </a:r>
              <a:br>
                <a:rPr lang="en-US" sz="800" dirty="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</a:br>
              <a:r>
                <a:rPr lang="en-US" sz="800" dirty="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Dr. B. Thomas  </a:t>
              </a:r>
              <a:endParaRPr lang="de-DE" sz="800" dirty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  <a:cs typeface="Arial" charset="0"/>
              </a:endParaRPr>
            </a:p>
            <a:p>
              <a:pPr eaLnBrk="1" hangingPunct="1">
                <a:spcBef>
                  <a:spcPct val="50000"/>
                </a:spcBef>
              </a:pPr>
              <a:endParaRPr lang="de-DE" sz="800" dirty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  <a:cs typeface="Arial" charset="0"/>
              </a:endParaRPr>
            </a:p>
          </p:txBody>
        </p:sp>
        <p:sp>
          <p:nvSpPr>
            <p:cNvPr id="12" name="Text Box 89"/>
            <p:cNvSpPr txBox="1">
              <a:spLocks noChangeArrowheads="1"/>
            </p:cNvSpPr>
            <p:nvPr/>
          </p:nvSpPr>
          <p:spPr bwMode="auto">
            <a:xfrm>
              <a:off x="198" y="1536"/>
              <a:ext cx="2684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34607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34607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34607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34607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34607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00" b="1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Business Divisions </a:t>
              </a:r>
            </a:p>
          </p:txBody>
        </p:sp>
        <p:sp>
          <p:nvSpPr>
            <p:cNvPr id="13" name="Text Box 90"/>
            <p:cNvSpPr txBox="1">
              <a:spLocks noChangeArrowheads="1"/>
            </p:cNvSpPr>
            <p:nvPr/>
          </p:nvSpPr>
          <p:spPr bwMode="auto">
            <a:xfrm>
              <a:off x="3438" y="1717"/>
              <a:ext cx="1036" cy="4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34607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34607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34607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34607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34607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00" b="1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FFTS Systems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80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R. Henneberger</a:t>
              </a:r>
              <a:endParaRPr lang="de-DE" sz="80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  <a:cs typeface="Arial" charset="0"/>
              </a:endParaRPr>
            </a:p>
          </p:txBody>
        </p:sp>
      </p:grpSp>
      <p:grpSp>
        <p:nvGrpSpPr>
          <p:cNvPr id="14" name="Group 119"/>
          <p:cNvGrpSpPr>
            <a:grpSpLocks/>
          </p:cNvGrpSpPr>
          <p:nvPr/>
        </p:nvGrpSpPr>
        <p:grpSpPr bwMode="auto">
          <a:xfrm>
            <a:off x="314325" y="908050"/>
            <a:ext cx="7666038" cy="1327150"/>
            <a:chOff x="198" y="572"/>
            <a:chExt cx="4829" cy="836"/>
          </a:xfrm>
        </p:grpSpPr>
        <p:sp>
          <p:nvSpPr>
            <p:cNvPr id="15" name="Text Box 88"/>
            <p:cNvSpPr txBox="1">
              <a:spLocks noChangeAspect="1" noChangeArrowheads="1"/>
            </p:cNvSpPr>
            <p:nvPr/>
          </p:nvSpPr>
          <p:spPr bwMode="auto">
            <a:xfrm>
              <a:off x="198" y="572"/>
              <a:ext cx="3160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34607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34607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34607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34607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34607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00" b="1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Company Management</a:t>
              </a:r>
            </a:p>
          </p:txBody>
        </p:sp>
        <p:sp>
          <p:nvSpPr>
            <p:cNvPr id="16" name="Text Box 63"/>
            <p:cNvSpPr txBox="1">
              <a:spLocks noChangeArrowheads="1"/>
            </p:cNvSpPr>
            <p:nvPr/>
          </p:nvSpPr>
          <p:spPr bwMode="auto">
            <a:xfrm>
              <a:off x="737" y="1057"/>
              <a:ext cx="1036" cy="35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00" b="1" dirty="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Managing Directors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800" dirty="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Dr. T. Rose, A. </a:t>
              </a:r>
              <a:r>
                <a:rPr lang="en-US" sz="800" dirty="0" err="1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Walber</a:t>
              </a:r>
              <a:endParaRPr lang="de-DE" sz="800" dirty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  <a:cs typeface="Arial" charset="0"/>
              </a:endParaRPr>
            </a:p>
          </p:txBody>
        </p:sp>
        <p:sp>
          <p:nvSpPr>
            <p:cNvPr id="17" name="Text Box 64"/>
            <p:cNvSpPr txBox="1">
              <a:spLocks noChangeArrowheads="1"/>
            </p:cNvSpPr>
            <p:nvPr/>
          </p:nvSpPr>
          <p:spPr bwMode="auto">
            <a:xfrm>
              <a:off x="3987" y="1057"/>
              <a:ext cx="1040" cy="35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00" b="1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Financials &amp; Management Assistant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80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K. Ley</a:t>
              </a:r>
            </a:p>
            <a:p>
              <a:pPr eaLnBrk="1" hangingPunct="1">
                <a:spcBef>
                  <a:spcPct val="50000"/>
                </a:spcBef>
              </a:pPr>
              <a:endParaRPr lang="en-US" sz="80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  <a:cs typeface="Arial" charset="0"/>
              </a:endParaRPr>
            </a:p>
          </p:txBody>
        </p:sp>
        <p:sp>
          <p:nvSpPr>
            <p:cNvPr id="18" name="Text Box 80"/>
            <p:cNvSpPr txBox="1">
              <a:spLocks noChangeArrowheads="1"/>
            </p:cNvSpPr>
            <p:nvPr/>
          </p:nvSpPr>
          <p:spPr bwMode="auto">
            <a:xfrm>
              <a:off x="1524" y="753"/>
              <a:ext cx="2720" cy="2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000" b="1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Managing Board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sz="80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M. Lüders (R&amp;S), Ch. Evers (R&amp;S), Dr. T. Rose (RPG), A. Walber (RPG)</a:t>
              </a:r>
              <a:endParaRPr lang="de-DE" sz="80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  <a:cs typeface="Arial" charset="0"/>
              </a:endParaRPr>
            </a:p>
          </p:txBody>
        </p:sp>
        <p:sp>
          <p:nvSpPr>
            <p:cNvPr id="19" name="Text Box 64"/>
            <p:cNvSpPr txBox="1">
              <a:spLocks noChangeArrowheads="1"/>
            </p:cNvSpPr>
            <p:nvPr/>
          </p:nvSpPr>
          <p:spPr bwMode="auto">
            <a:xfrm>
              <a:off x="1827" y="1057"/>
              <a:ext cx="1036" cy="35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00" b="1" dirty="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Sales &amp; Marketing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800" dirty="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Dr. H. Czekala,   </a:t>
              </a:r>
              <a:br>
                <a:rPr lang="en-US" sz="800" dirty="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</a:br>
              <a:r>
                <a:rPr lang="en-US" sz="800" dirty="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R. </a:t>
              </a:r>
              <a:r>
                <a:rPr lang="en-US" sz="800" dirty="0" err="1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Henneberger</a:t>
              </a:r>
              <a:endParaRPr lang="en-US" sz="800" dirty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  <a:cs typeface="Arial" charset="0"/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sz="800" dirty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  <a:cs typeface="Arial" charset="0"/>
              </a:endParaRPr>
            </a:p>
          </p:txBody>
        </p:sp>
        <p:sp>
          <p:nvSpPr>
            <p:cNvPr id="20" name="Text Box 64"/>
            <p:cNvSpPr txBox="1">
              <a:spLocks noChangeArrowheads="1"/>
            </p:cNvSpPr>
            <p:nvPr/>
          </p:nvSpPr>
          <p:spPr bwMode="auto">
            <a:xfrm>
              <a:off x="2897" y="1057"/>
              <a:ext cx="1036" cy="35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00" b="1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Business Development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80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Dr. H. Czekala, A. Walber,  </a:t>
              </a:r>
              <a:br>
                <a:rPr lang="en-US" sz="80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</a:br>
              <a:r>
                <a:rPr lang="en-US" sz="80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R. Henneberger, Dr. T. Rose</a:t>
              </a:r>
            </a:p>
            <a:p>
              <a:pPr eaLnBrk="1" hangingPunct="1">
                <a:spcBef>
                  <a:spcPct val="50000"/>
                </a:spcBef>
              </a:pPr>
              <a:endParaRPr lang="en-US" sz="80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  <a:cs typeface="Arial" charset="0"/>
              </a:endParaRPr>
            </a:p>
          </p:txBody>
        </p:sp>
      </p:grpSp>
      <p:grpSp>
        <p:nvGrpSpPr>
          <p:cNvPr id="21" name="Group 118"/>
          <p:cNvGrpSpPr>
            <a:grpSpLocks/>
          </p:cNvGrpSpPr>
          <p:nvPr/>
        </p:nvGrpSpPr>
        <p:grpSpPr bwMode="auto">
          <a:xfrm>
            <a:off x="314325" y="3608388"/>
            <a:ext cx="8505825" cy="2266950"/>
            <a:chOff x="198" y="2541"/>
            <a:chExt cx="5358" cy="1428"/>
          </a:xfrm>
        </p:grpSpPr>
        <p:sp>
          <p:nvSpPr>
            <p:cNvPr id="22" name="Text Box 84"/>
            <p:cNvSpPr txBox="1">
              <a:spLocks noChangeArrowheads="1"/>
            </p:cNvSpPr>
            <p:nvPr/>
          </p:nvSpPr>
          <p:spPr bwMode="auto">
            <a:xfrm>
              <a:off x="198" y="2541"/>
              <a:ext cx="1446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34607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34607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34607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34607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34607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00" b="1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Operations &amp; Activities</a:t>
              </a:r>
            </a:p>
          </p:txBody>
        </p:sp>
        <p:sp>
          <p:nvSpPr>
            <p:cNvPr id="23" name="Text Box 66"/>
            <p:cNvSpPr txBox="1">
              <a:spLocks noChangeArrowheads="1"/>
            </p:cNvSpPr>
            <p:nvPr/>
          </p:nvSpPr>
          <p:spPr bwMode="auto">
            <a:xfrm>
              <a:off x="198" y="2722"/>
              <a:ext cx="1700" cy="124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34607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34607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34607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34607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34607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00" b="1" dirty="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Design, Development &amp; Analysis</a:t>
              </a:r>
            </a:p>
            <a:p>
              <a:pPr eaLnBrk="1" hangingPunct="1">
                <a:spcBef>
                  <a:spcPct val="50000"/>
                </a:spcBef>
                <a:buFontTx/>
                <a:buChar char="•"/>
              </a:pPr>
              <a:r>
                <a:rPr lang="en-US" sz="1000" dirty="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 Component and System Development</a:t>
              </a:r>
            </a:p>
            <a:p>
              <a:pPr eaLnBrk="1" hangingPunct="1">
                <a:spcBef>
                  <a:spcPct val="50000"/>
                </a:spcBef>
                <a:buFontTx/>
                <a:buChar char="•"/>
              </a:pPr>
              <a:r>
                <a:rPr lang="en-US" sz="1000" dirty="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 RF Component &amp; Optics Simulations </a:t>
              </a:r>
              <a:br>
                <a:rPr lang="en-US" sz="1000" dirty="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</a:br>
              <a:r>
                <a:rPr lang="en-US" sz="1000" dirty="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	(CST, HFFS, ADS etc.)</a:t>
              </a:r>
            </a:p>
            <a:p>
              <a:pPr eaLnBrk="1" hangingPunct="1">
                <a:spcBef>
                  <a:spcPct val="50000"/>
                </a:spcBef>
                <a:buFontTx/>
                <a:buChar char="•"/>
              </a:pPr>
              <a:r>
                <a:rPr lang="en-US" sz="1000" dirty="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 Space Environment </a:t>
              </a:r>
              <a:br>
                <a:rPr lang="en-US" sz="1000" dirty="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</a:br>
              <a:r>
                <a:rPr lang="en-US" sz="1000" dirty="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	Simulation &amp; Analysis  </a:t>
              </a:r>
            </a:p>
            <a:p>
              <a:pPr eaLnBrk="1" hangingPunct="1">
                <a:spcBef>
                  <a:spcPct val="50000"/>
                </a:spcBef>
                <a:buFontTx/>
                <a:buChar char="•"/>
              </a:pPr>
              <a:r>
                <a:rPr lang="en-US" sz="1000" dirty="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 Meteorological Concepts &amp; Retrievals</a:t>
              </a:r>
            </a:p>
            <a:p>
              <a:pPr eaLnBrk="1" hangingPunct="1">
                <a:spcBef>
                  <a:spcPct val="50000"/>
                </a:spcBef>
                <a:buFontTx/>
                <a:buChar char="•"/>
              </a:pPr>
              <a:r>
                <a:rPr lang="en-US" sz="1000" dirty="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 Scientific Consultancy</a:t>
              </a:r>
            </a:p>
            <a:p>
              <a:pPr eaLnBrk="1" hangingPunct="1">
                <a:spcBef>
                  <a:spcPct val="50000"/>
                </a:spcBef>
                <a:buFontTx/>
                <a:buChar char="•"/>
              </a:pPr>
              <a:r>
                <a:rPr lang="en-US" sz="1000" dirty="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 Software Development</a:t>
              </a:r>
            </a:p>
            <a:p>
              <a:pPr lvl="1" eaLnBrk="1" hangingPunct="1">
                <a:spcBef>
                  <a:spcPct val="50000"/>
                </a:spcBef>
                <a:buFontTx/>
                <a:buChar char="•"/>
              </a:pPr>
              <a:endParaRPr lang="en-US" sz="1000" dirty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  <a:cs typeface="Arial" charset="0"/>
              </a:endParaRPr>
            </a:p>
            <a:p>
              <a:pPr lvl="1" eaLnBrk="1" hangingPunct="1">
                <a:spcBef>
                  <a:spcPct val="50000"/>
                </a:spcBef>
                <a:buFontTx/>
                <a:buChar char="•"/>
              </a:pPr>
              <a:endParaRPr lang="en-US" sz="1000" b="1" dirty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  <a:cs typeface="Arial" charset="0"/>
              </a:endParaRPr>
            </a:p>
          </p:txBody>
        </p:sp>
        <p:sp>
          <p:nvSpPr>
            <p:cNvPr id="24" name="Text Box 66"/>
            <p:cNvSpPr txBox="1">
              <a:spLocks noChangeArrowheads="1"/>
            </p:cNvSpPr>
            <p:nvPr/>
          </p:nvSpPr>
          <p:spPr bwMode="auto">
            <a:xfrm>
              <a:off x="2027" y="2722"/>
              <a:ext cx="1700" cy="124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34607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34607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34607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34607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34607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00" b="1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Manufacture &amp; Integration </a:t>
              </a:r>
            </a:p>
            <a:p>
              <a:pPr eaLnBrk="1" hangingPunct="1">
                <a:spcBef>
                  <a:spcPct val="50000"/>
                </a:spcBef>
                <a:buFontTx/>
                <a:buChar char="•"/>
              </a:pPr>
              <a:r>
                <a:rPr lang="en-US" sz="100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 Machine Shop </a:t>
              </a:r>
            </a:p>
            <a:p>
              <a:pPr eaLnBrk="1" hangingPunct="1">
                <a:spcBef>
                  <a:spcPct val="50000"/>
                </a:spcBef>
                <a:buFontTx/>
                <a:buChar char="•"/>
              </a:pPr>
              <a:r>
                <a:rPr lang="en-US" sz="100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 Electroforming Facilities  </a:t>
              </a:r>
            </a:p>
            <a:p>
              <a:pPr eaLnBrk="1" hangingPunct="1">
                <a:spcBef>
                  <a:spcPct val="50000"/>
                </a:spcBef>
                <a:buFontTx/>
                <a:buChar char="•"/>
              </a:pPr>
              <a:r>
                <a:rPr lang="en-US" sz="100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 Clean Room MMIC Assembly</a:t>
              </a:r>
            </a:p>
            <a:p>
              <a:pPr eaLnBrk="1" hangingPunct="1">
                <a:spcBef>
                  <a:spcPct val="50000"/>
                </a:spcBef>
                <a:buFontTx/>
                <a:buChar char="•"/>
              </a:pPr>
              <a:r>
                <a:rPr lang="en-US" sz="100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 RF Component Manufacturing</a:t>
              </a:r>
            </a:p>
            <a:p>
              <a:pPr eaLnBrk="1" hangingPunct="1">
                <a:spcBef>
                  <a:spcPct val="50000"/>
                </a:spcBef>
                <a:buFontTx/>
                <a:buChar char="•"/>
              </a:pPr>
              <a:r>
                <a:rPr lang="en-US" sz="100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 R&amp;S OEM Products Integration</a:t>
              </a:r>
            </a:p>
            <a:p>
              <a:pPr eaLnBrk="1" hangingPunct="1">
                <a:spcBef>
                  <a:spcPct val="50000"/>
                </a:spcBef>
                <a:buFontTx/>
                <a:buChar char="•"/>
              </a:pPr>
              <a:r>
                <a:rPr lang="en-US" sz="100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 Meteorological Radiometer Integration</a:t>
              </a:r>
            </a:p>
            <a:p>
              <a:pPr eaLnBrk="1" hangingPunct="1">
                <a:spcBef>
                  <a:spcPct val="50000"/>
                </a:spcBef>
                <a:buFontTx/>
                <a:buChar char="•"/>
              </a:pPr>
              <a:r>
                <a:rPr lang="en-US" sz="100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 Clean Room Space Product Integration</a:t>
              </a:r>
            </a:p>
            <a:p>
              <a:pPr lvl="1" eaLnBrk="1" hangingPunct="1">
                <a:spcBef>
                  <a:spcPct val="50000"/>
                </a:spcBef>
              </a:pPr>
              <a:endParaRPr lang="en-US" sz="1000" b="1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  <a:cs typeface="Arial" charset="0"/>
              </a:endParaRPr>
            </a:p>
          </p:txBody>
        </p:sp>
        <p:sp>
          <p:nvSpPr>
            <p:cNvPr id="25" name="Text Box 66"/>
            <p:cNvSpPr txBox="1">
              <a:spLocks noChangeArrowheads="1"/>
            </p:cNvSpPr>
            <p:nvPr/>
          </p:nvSpPr>
          <p:spPr bwMode="auto">
            <a:xfrm>
              <a:off x="3856" y="2722"/>
              <a:ext cx="1700" cy="124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34607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34607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34607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34607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34607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34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00" b="1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PA/QA, Test &amp; Verification </a:t>
              </a:r>
            </a:p>
            <a:p>
              <a:pPr eaLnBrk="1" hangingPunct="1">
                <a:spcBef>
                  <a:spcPct val="50000"/>
                </a:spcBef>
                <a:buFontTx/>
                <a:buChar char="•"/>
              </a:pPr>
              <a:r>
                <a:rPr lang="en-US" sz="100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 Manufacturing Process Control</a:t>
              </a:r>
            </a:p>
            <a:p>
              <a:pPr eaLnBrk="1" hangingPunct="1">
                <a:spcBef>
                  <a:spcPct val="50000"/>
                </a:spcBef>
                <a:buFontTx/>
                <a:buChar char="•"/>
              </a:pPr>
              <a:r>
                <a:rPr lang="en-US" sz="100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 Semi-Automated ICD Verification</a:t>
              </a:r>
            </a:p>
            <a:p>
              <a:pPr eaLnBrk="1" hangingPunct="1">
                <a:spcBef>
                  <a:spcPct val="50000"/>
                </a:spcBef>
                <a:buFontTx/>
                <a:buChar char="•"/>
              </a:pPr>
              <a:r>
                <a:rPr lang="en-US" sz="100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 RF Performance Testing</a:t>
              </a:r>
            </a:p>
            <a:p>
              <a:pPr eaLnBrk="1" hangingPunct="1">
                <a:spcBef>
                  <a:spcPct val="50000"/>
                </a:spcBef>
                <a:buFontTx/>
                <a:buChar char="•"/>
              </a:pPr>
              <a:r>
                <a:rPr lang="en-US" sz="100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 RF Calibration </a:t>
              </a:r>
            </a:p>
            <a:p>
              <a:pPr eaLnBrk="1" hangingPunct="1">
                <a:spcBef>
                  <a:spcPct val="50000"/>
                </a:spcBef>
                <a:buFontTx/>
                <a:buChar char="•"/>
              </a:pPr>
              <a:r>
                <a:rPr lang="en-US" sz="100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 Antenna Pattern Measurements</a:t>
              </a:r>
            </a:p>
            <a:p>
              <a:pPr eaLnBrk="1" hangingPunct="1">
                <a:spcBef>
                  <a:spcPct val="50000"/>
                </a:spcBef>
                <a:buFontTx/>
                <a:buChar char="•"/>
              </a:pPr>
              <a:r>
                <a:rPr lang="en-US" sz="100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 R&amp;S High-Rel BI &amp; Thermal Cycle</a:t>
              </a:r>
            </a:p>
            <a:p>
              <a:pPr eaLnBrk="1" hangingPunct="1">
                <a:spcBef>
                  <a:spcPct val="50000"/>
                </a:spcBef>
                <a:buFontTx/>
                <a:buChar char="•"/>
              </a:pPr>
              <a:r>
                <a:rPr lang="en-US" sz="1000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> Environmental Testing</a:t>
              </a:r>
              <a:r>
                <a:rPr lang="en-US" sz="1000" b="1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  <a:t/>
              </a:r>
              <a:br>
                <a:rPr lang="en-US" sz="1000" b="1">
                  <a:solidFill>
                    <a:schemeClr val="tx2">
                      <a:lumMod val="75000"/>
                    </a:schemeClr>
                  </a:solidFill>
                  <a:latin typeface="Arial Rounded MT Bold" pitchFamily="34" charset="0"/>
                  <a:cs typeface="Arial" charset="0"/>
                </a:rPr>
              </a:br>
              <a:endParaRPr lang="en-US" sz="1000" b="1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519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 bwMode="auto">
          <a:xfrm>
            <a:off x="891604" y="16868"/>
            <a:ext cx="8229600" cy="506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dirty="0" smtClean="0">
                <a:solidFill>
                  <a:srgbClr val="333333"/>
                </a:solidFill>
              </a:rPr>
              <a:t>Fields </a:t>
            </a:r>
            <a:r>
              <a:rPr lang="de-DE" dirty="0" err="1" smtClean="0">
                <a:solidFill>
                  <a:srgbClr val="333333"/>
                </a:solidFill>
              </a:rPr>
              <a:t>of</a:t>
            </a:r>
            <a:r>
              <a:rPr lang="de-DE" dirty="0" smtClean="0">
                <a:solidFill>
                  <a:srgbClr val="333333"/>
                </a:solidFill>
              </a:rPr>
              <a:t> </a:t>
            </a:r>
            <a:r>
              <a:rPr lang="de-DE" dirty="0" err="1" smtClean="0">
                <a:solidFill>
                  <a:srgbClr val="333333"/>
                </a:solidFill>
              </a:rPr>
              <a:t>activity</a:t>
            </a:r>
            <a:r>
              <a:rPr lang="de-DE" dirty="0" smtClean="0">
                <a:solidFill>
                  <a:srgbClr val="333333"/>
                </a:solidFill>
              </a:rPr>
              <a:t> (2010)</a:t>
            </a:r>
          </a:p>
        </p:txBody>
      </p:sp>
      <p:sp>
        <p:nvSpPr>
          <p:cNvPr id="16387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1077D7-5A97-4608-9572-188238B20230}" type="slidenum">
              <a:rPr lang="de-DE" smtClean="0"/>
              <a:pPr>
                <a:defRPr/>
              </a:pPr>
              <a:t>4</a:t>
            </a:fld>
            <a:endParaRPr lang="de-DE" smtClean="0"/>
          </a:p>
        </p:txBody>
      </p:sp>
      <p:sp>
        <p:nvSpPr>
          <p:cNvPr id="16388" name="Textfeld 5"/>
          <p:cNvSpPr txBox="1">
            <a:spLocks noChangeArrowheads="1"/>
          </p:cNvSpPr>
          <p:nvPr/>
        </p:nvSpPr>
        <p:spPr bwMode="auto">
          <a:xfrm>
            <a:off x="4791075" y="5391150"/>
            <a:ext cx="28479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10000"/>
              </a:spcBef>
            </a:pPr>
            <a:r>
              <a:rPr lang="de-DE" sz="1200">
                <a:solidFill>
                  <a:schemeClr val="tx1"/>
                </a:solidFill>
              </a:rPr>
              <a:t>Umsatz RPG: 5.300.000€</a:t>
            </a:r>
          </a:p>
          <a:p>
            <a:pPr eaLnBrk="1" hangingPunct="1">
              <a:spcBef>
                <a:spcPct val="10000"/>
              </a:spcBef>
            </a:pPr>
            <a:endParaRPr lang="de-DE"/>
          </a:p>
        </p:txBody>
      </p:sp>
      <p:graphicFrame>
        <p:nvGraphicFramePr>
          <p:cNvPr id="9" name="Diagramm 8"/>
          <p:cNvGraphicFramePr/>
          <p:nvPr>
            <p:extLst>
              <p:ext uri="{D42A27DB-BD31-4B8C-83A1-F6EECF244321}">
                <p14:modId xmlns:p14="http://schemas.microsoft.com/office/powerpoint/2010/main" val="3317583454"/>
              </p:ext>
            </p:extLst>
          </p:nvPr>
        </p:nvGraphicFramePr>
        <p:xfrm>
          <a:off x="395536" y="548680"/>
          <a:ext cx="8515350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Datumsplatzhalt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RPG Company Profile (2013-02)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 rot="-2700000">
            <a:off x="3100631" y="4360749"/>
            <a:ext cx="25165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>
                <a:solidFill>
                  <a:srgbClr val="FF0000"/>
                </a:solidFill>
              </a:rPr>
              <a:t>Meteorological</a:t>
            </a:r>
            <a:endParaRPr lang="de-DE" sz="2800" dirty="0" smtClean="0">
              <a:solidFill>
                <a:srgbClr val="FF0000"/>
              </a:solidFill>
            </a:endParaRPr>
          </a:p>
          <a:p>
            <a:r>
              <a:rPr lang="de-DE" sz="2800" dirty="0" smtClean="0">
                <a:solidFill>
                  <a:srgbClr val="FF0000"/>
                </a:solidFill>
              </a:rPr>
              <a:t>Remote </a:t>
            </a:r>
            <a:r>
              <a:rPr lang="de-DE" sz="2800" dirty="0" err="1" smtClean="0">
                <a:solidFill>
                  <a:srgbClr val="FF0000"/>
                </a:solidFill>
              </a:rPr>
              <a:t>Sensing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475656" y="2051596"/>
            <a:ext cx="973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FF0000"/>
                </a:solidFill>
              </a:rPr>
              <a:t>20% </a:t>
            </a:r>
            <a:r>
              <a:rPr lang="de-DE" sz="2000" b="1" dirty="0" smtClean="0">
                <a:solidFill>
                  <a:srgbClr val="FF0000"/>
                </a:solidFill>
              </a:rPr>
              <a:t>(+)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57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Technology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Product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RPG Company Profile (2013-02)</a:t>
            </a:r>
            <a:endParaRPr lang="de-DE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1" t="31760" r="420" b="6239"/>
          <a:stretch>
            <a:fillRect/>
          </a:stretch>
        </p:blipFill>
        <p:spPr bwMode="auto">
          <a:xfrm>
            <a:off x="107505" y="713882"/>
            <a:ext cx="2917652" cy="222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Rot="1" noChangeArrowheads="1"/>
          </p:cNvSpPr>
          <p:nvPr/>
        </p:nvSpPr>
        <p:spPr bwMode="auto">
          <a:xfrm>
            <a:off x="250825" y="2926404"/>
            <a:ext cx="5481638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>
              <a:spcBef>
                <a:spcPct val="10000"/>
              </a:spcBef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Knowledge, experience, precision and quality</a:t>
            </a:r>
          </a:p>
          <a:p>
            <a:pPr eaLnBrk="1" hangingPunct="1">
              <a:spcBef>
                <a:spcPct val="10000"/>
              </a:spcBef>
            </a:pPr>
            <a:endParaRPr lang="de-DE" sz="1000" b="1" dirty="0">
              <a:solidFill>
                <a:schemeClr val="tx2">
                  <a:lumMod val="75000"/>
                </a:schemeClr>
              </a:solidFill>
            </a:endParaRPr>
          </a:p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 Design</a:t>
            </a:r>
          </a:p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 Development</a:t>
            </a:r>
          </a:p>
        </p:txBody>
      </p:sp>
      <p:pic>
        <p:nvPicPr>
          <p:cNvPr id="8" name="Picture 5" descr="Band 4B on mounting plate v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713882"/>
            <a:ext cx="2808312" cy="221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B1D-1 Filt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58594"/>
            <a:ext cx="2917652" cy="210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DSCN18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373" y="2636912"/>
            <a:ext cx="2799057" cy="372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DSCN096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258593"/>
            <a:ext cx="2808014" cy="210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9"/>
          <p:cNvSpPr>
            <a:spLocks noRot="1" noChangeArrowheads="1"/>
          </p:cNvSpPr>
          <p:nvPr/>
        </p:nvSpPr>
        <p:spPr bwMode="auto">
          <a:xfrm>
            <a:off x="2889250" y="3095179"/>
            <a:ext cx="381635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>
              <a:spcBef>
                <a:spcPct val="10000"/>
              </a:spcBef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 Manufacture</a:t>
            </a:r>
          </a:p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 Integration and Test</a:t>
            </a: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9" t="9441" r="1680" b="9200"/>
          <a:stretch>
            <a:fillRect/>
          </a:stretch>
        </p:blipFill>
        <p:spPr bwMode="auto">
          <a:xfrm>
            <a:off x="6137373" y="713881"/>
            <a:ext cx="2799057" cy="209613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713437" y="2162176"/>
            <a:ext cx="1705788" cy="646331"/>
          </a:xfrm>
          <a:prstGeom prst="rect">
            <a:avLst/>
          </a:prstGeom>
          <a:solidFill>
            <a:schemeClr val="bg1">
              <a:lumMod val="85000"/>
              <a:alpha val="73000"/>
            </a:schemeClr>
          </a:solidFill>
          <a:ln w="19050">
            <a:solidFill>
              <a:srgbClr val="7EA0FF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Electromagnetic</a:t>
            </a:r>
            <a:endParaRPr lang="de-DE" dirty="0"/>
          </a:p>
          <a:p>
            <a:r>
              <a:rPr lang="de-DE" dirty="0" smtClean="0"/>
              <a:t>Simulation</a:t>
            </a:r>
            <a:endParaRPr lang="en-US" dirty="0"/>
          </a:p>
        </p:txBody>
      </p:sp>
      <p:sp>
        <p:nvSpPr>
          <p:cNvPr id="15" name="Textfeld 14"/>
          <p:cNvSpPr txBox="1"/>
          <p:nvPr/>
        </p:nvSpPr>
        <p:spPr>
          <a:xfrm>
            <a:off x="6594174" y="1438784"/>
            <a:ext cx="1885453" cy="646331"/>
          </a:xfrm>
          <a:prstGeom prst="rect">
            <a:avLst/>
          </a:prstGeom>
          <a:solidFill>
            <a:schemeClr val="bg1">
              <a:lumMod val="85000"/>
              <a:alpha val="73000"/>
            </a:schemeClr>
          </a:solidFill>
          <a:ln w="19050">
            <a:solidFill>
              <a:srgbClr val="7EA0FF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Harmonic</a:t>
            </a:r>
            <a:r>
              <a:rPr lang="de-DE" dirty="0" smtClean="0"/>
              <a:t> Balance</a:t>
            </a:r>
          </a:p>
          <a:p>
            <a:r>
              <a:rPr lang="de-DE" dirty="0" err="1" smtClean="0"/>
              <a:t>Electrical</a:t>
            </a:r>
            <a:r>
              <a:rPr lang="de-DE" dirty="0" smtClean="0"/>
              <a:t> </a:t>
            </a:r>
            <a:r>
              <a:rPr lang="de-DE" dirty="0" err="1" smtClean="0"/>
              <a:t>Solvers</a:t>
            </a:r>
            <a:endParaRPr lang="en-US" dirty="0"/>
          </a:p>
        </p:txBody>
      </p:sp>
      <p:sp>
        <p:nvSpPr>
          <p:cNvPr id="16" name="Textfeld 15"/>
          <p:cNvSpPr txBox="1"/>
          <p:nvPr/>
        </p:nvSpPr>
        <p:spPr>
          <a:xfrm>
            <a:off x="3659275" y="2162174"/>
            <a:ext cx="1753144" cy="646331"/>
          </a:xfrm>
          <a:prstGeom prst="rect">
            <a:avLst/>
          </a:prstGeom>
          <a:solidFill>
            <a:schemeClr val="bg1">
              <a:lumMod val="85000"/>
              <a:alpha val="73000"/>
            </a:schemeClr>
          </a:solidFill>
          <a:ln w="19050">
            <a:solidFill>
              <a:srgbClr val="7EA0FF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Engineering</a:t>
            </a:r>
            <a:endParaRPr lang="de-DE" dirty="0"/>
          </a:p>
          <a:p>
            <a:r>
              <a:rPr lang="de-DE" dirty="0" smtClean="0"/>
              <a:t>CAD </a:t>
            </a:r>
            <a:r>
              <a:rPr lang="de-DE" dirty="0" smtClean="0">
                <a:sym typeface="Wingdings" pitchFamily="2" charset="2"/>
              </a:rPr>
              <a:t> CNC</a:t>
            </a:r>
            <a:endParaRPr lang="en-US" dirty="0"/>
          </a:p>
        </p:txBody>
      </p:sp>
      <p:sp>
        <p:nvSpPr>
          <p:cNvPr id="17" name="Textfeld 16"/>
          <p:cNvSpPr txBox="1"/>
          <p:nvPr/>
        </p:nvSpPr>
        <p:spPr>
          <a:xfrm>
            <a:off x="896916" y="4365103"/>
            <a:ext cx="1338828" cy="646331"/>
          </a:xfrm>
          <a:prstGeom prst="rect">
            <a:avLst/>
          </a:prstGeom>
          <a:solidFill>
            <a:schemeClr val="bg1">
              <a:lumMod val="85000"/>
              <a:alpha val="73000"/>
            </a:schemeClr>
          </a:solidFill>
          <a:ln w="19050">
            <a:solidFill>
              <a:srgbClr val="7EA0FF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Machining</a:t>
            </a:r>
            <a:r>
              <a:rPr lang="de-DE" dirty="0" smtClean="0"/>
              <a:t> +</a:t>
            </a:r>
            <a:endParaRPr lang="de-DE" dirty="0"/>
          </a:p>
          <a:p>
            <a:r>
              <a:rPr lang="de-DE" dirty="0" smtClean="0"/>
              <a:t>Integration</a:t>
            </a:r>
            <a:endParaRPr lang="en-US" dirty="0"/>
          </a:p>
        </p:txBody>
      </p:sp>
      <p:sp>
        <p:nvSpPr>
          <p:cNvPr id="18" name="Textfeld 17"/>
          <p:cNvSpPr txBox="1"/>
          <p:nvPr/>
        </p:nvSpPr>
        <p:spPr>
          <a:xfrm>
            <a:off x="3735724" y="4375914"/>
            <a:ext cx="1600246" cy="646331"/>
          </a:xfrm>
          <a:prstGeom prst="rect">
            <a:avLst/>
          </a:prstGeom>
          <a:solidFill>
            <a:schemeClr val="bg1">
              <a:lumMod val="85000"/>
              <a:alpha val="73000"/>
            </a:schemeClr>
          </a:solidFill>
          <a:ln w="19050">
            <a:solidFill>
              <a:srgbClr val="7EA0FF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Local</a:t>
            </a:r>
            <a:r>
              <a:rPr lang="de-DE" dirty="0" smtClean="0"/>
              <a:t> </a:t>
            </a:r>
            <a:r>
              <a:rPr lang="de-DE" dirty="0" err="1" smtClean="0"/>
              <a:t>Oscillator</a:t>
            </a:r>
            <a:endParaRPr lang="de-DE" dirty="0" smtClean="0"/>
          </a:p>
          <a:p>
            <a:r>
              <a:rPr lang="de-DE" dirty="0" smtClean="0"/>
              <a:t>Subsystem</a:t>
            </a:r>
            <a:endParaRPr lang="en-US" dirty="0"/>
          </a:p>
        </p:txBody>
      </p:sp>
      <p:sp>
        <p:nvSpPr>
          <p:cNvPr id="19" name="Textfeld 18"/>
          <p:cNvSpPr txBox="1"/>
          <p:nvPr/>
        </p:nvSpPr>
        <p:spPr>
          <a:xfrm>
            <a:off x="6424513" y="4365104"/>
            <a:ext cx="2224776" cy="646331"/>
          </a:xfrm>
          <a:prstGeom prst="rect">
            <a:avLst/>
          </a:prstGeom>
          <a:solidFill>
            <a:schemeClr val="bg1">
              <a:lumMod val="85000"/>
              <a:alpha val="73000"/>
            </a:schemeClr>
          </a:solidFill>
          <a:ln w="19050">
            <a:solidFill>
              <a:srgbClr val="7EA0FF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FIRST/HIFI Instrument</a:t>
            </a:r>
          </a:p>
          <a:p>
            <a:r>
              <a:rPr lang="de-DE" dirty="0" smtClean="0"/>
              <a:t>on Herschel </a:t>
            </a:r>
            <a:r>
              <a:rPr lang="de-DE" dirty="0" err="1" smtClean="0"/>
              <a:t>Satellite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20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Simulation and Design </a:t>
            </a:r>
            <a:r>
              <a:rPr lang="de-DE" dirty="0" err="1"/>
              <a:t>Capabilities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RPG Company Profile (2013-02)</a:t>
            </a:r>
            <a:endParaRPr lang="de-DE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4" t="22110" r="310" b="5228"/>
          <a:stretch>
            <a:fillRect/>
          </a:stretch>
        </p:blipFill>
        <p:spPr bwMode="auto">
          <a:xfrm>
            <a:off x="363984" y="676275"/>
            <a:ext cx="8384480" cy="575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3707904" y="4077072"/>
            <a:ext cx="4752528" cy="1944688"/>
          </a:xfrm>
          <a:prstGeom prst="rect">
            <a:avLst/>
          </a:prstGeom>
          <a:noFill/>
          <a:ln w="158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Blip>
                <a:blip r:embed="rId5"/>
              </a:buBlip>
            </a:pPr>
            <a:r>
              <a:rPr lang="de-DE" dirty="0" smtClean="0">
                <a:solidFill>
                  <a:srgbClr val="0C2577"/>
                </a:solidFill>
              </a:rPr>
              <a:t>CST Suite:</a:t>
            </a:r>
            <a:br>
              <a:rPr lang="de-DE" dirty="0" smtClean="0">
                <a:solidFill>
                  <a:srgbClr val="0C2577"/>
                </a:solidFill>
              </a:rPr>
            </a:br>
            <a:r>
              <a:rPr lang="de-DE" dirty="0" smtClean="0">
                <a:solidFill>
                  <a:srgbClr val="0C2577"/>
                </a:solidFill>
              </a:rPr>
              <a:t>3D </a:t>
            </a:r>
            <a:r>
              <a:rPr lang="de-DE" dirty="0" err="1" smtClean="0">
                <a:solidFill>
                  <a:srgbClr val="0C2577"/>
                </a:solidFill>
              </a:rPr>
              <a:t>structure</a:t>
            </a:r>
            <a:r>
              <a:rPr lang="de-DE" dirty="0" smtClean="0">
                <a:solidFill>
                  <a:srgbClr val="0C2577"/>
                </a:solidFill>
              </a:rPr>
              <a:t> </a:t>
            </a:r>
            <a:r>
              <a:rPr lang="de-DE" dirty="0" err="1" smtClean="0">
                <a:solidFill>
                  <a:srgbClr val="0C2577"/>
                </a:solidFill>
              </a:rPr>
              <a:t>simulator</a:t>
            </a:r>
            <a:r>
              <a:rPr lang="de-DE" dirty="0" smtClean="0">
                <a:solidFill>
                  <a:srgbClr val="0C2577"/>
                </a:solidFill>
              </a:rPr>
              <a:t/>
            </a:r>
            <a:br>
              <a:rPr lang="de-DE" dirty="0" smtClean="0">
                <a:solidFill>
                  <a:srgbClr val="0C2577"/>
                </a:solidFill>
              </a:rPr>
            </a:br>
            <a:r>
              <a:rPr lang="de-DE" dirty="0" smtClean="0">
                <a:solidFill>
                  <a:srgbClr val="0C2577"/>
                </a:solidFill>
              </a:rPr>
              <a:t>(</a:t>
            </a:r>
            <a:r>
              <a:rPr lang="de-DE" dirty="0" err="1" smtClean="0">
                <a:solidFill>
                  <a:srgbClr val="0C2577"/>
                </a:solidFill>
              </a:rPr>
              <a:t>filters</a:t>
            </a:r>
            <a:r>
              <a:rPr lang="de-DE" dirty="0" smtClean="0">
                <a:solidFill>
                  <a:srgbClr val="0C2577"/>
                </a:solidFill>
              </a:rPr>
              <a:t>, </a:t>
            </a:r>
            <a:r>
              <a:rPr lang="de-DE" dirty="0" err="1" smtClean="0">
                <a:solidFill>
                  <a:srgbClr val="0C2577"/>
                </a:solidFill>
              </a:rPr>
              <a:t>circulators</a:t>
            </a:r>
            <a:r>
              <a:rPr lang="de-DE" dirty="0" smtClean="0">
                <a:solidFill>
                  <a:srgbClr val="0C2577"/>
                </a:solidFill>
              </a:rPr>
              <a:t>, …)</a:t>
            </a:r>
          </a:p>
          <a:p>
            <a:pPr>
              <a:lnSpc>
                <a:spcPct val="90000"/>
              </a:lnSpc>
              <a:buBlip>
                <a:blip r:embed="rId5"/>
              </a:buBlip>
            </a:pPr>
            <a:r>
              <a:rPr lang="de-DE" dirty="0" err="1" smtClean="0">
                <a:solidFill>
                  <a:srgbClr val="0C2577"/>
                </a:solidFill>
              </a:rPr>
              <a:t>Microwave</a:t>
            </a:r>
            <a:r>
              <a:rPr lang="de-DE" dirty="0" smtClean="0">
                <a:solidFill>
                  <a:srgbClr val="0C2577"/>
                </a:solidFill>
              </a:rPr>
              <a:t> Office:</a:t>
            </a:r>
            <a:br>
              <a:rPr lang="de-DE" dirty="0" smtClean="0">
                <a:solidFill>
                  <a:srgbClr val="0C2577"/>
                </a:solidFill>
              </a:rPr>
            </a:br>
            <a:r>
              <a:rPr lang="de-DE" dirty="0" err="1" smtClean="0">
                <a:solidFill>
                  <a:srgbClr val="0C2577"/>
                </a:solidFill>
              </a:rPr>
              <a:t>Harmonic</a:t>
            </a:r>
            <a:r>
              <a:rPr lang="de-DE" dirty="0" smtClean="0">
                <a:solidFill>
                  <a:srgbClr val="0C2577"/>
                </a:solidFill>
              </a:rPr>
              <a:t> Balance Analysis</a:t>
            </a:r>
            <a:br>
              <a:rPr lang="de-DE" dirty="0" smtClean="0">
                <a:solidFill>
                  <a:srgbClr val="0C2577"/>
                </a:solidFill>
              </a:rPr>
            </a:br>
            <a:r>
              <a:rPr lang="de-DE" dirty="0" smtClean="0">
                <a:solidFill>
                  <a:srgbClr val="0C2577"/>
                </a:solidFill>
              </a:rPr>
              <a:t>(</a:t>
            </a:r>
            <a:r>
              <a:rPr lang="de-DE" dirty="0" err="1" smtClean="0">
                <a:solidFill>
                  <a:srgbClr val="0C2577"/>
                </a:solidFill>
              </a:rPr>
              <a:t>mixers</a:t>
            </a:r>
            <a:r>
              <a:rPr lang="de-DE" dirty="0" smtClean="0">
                <a:solidFill>
                  <a:srgbClr val="0C2577"/>
                </a:solidFill>
              </a:rPr>
              <a:t>, </a:t>
            </a:r>
            <a:r>
              <a:rPr lang="de-DE" dirty="0" err="1" smtClean="0">
                <a:solidFill>
                  <a:srgbClr val="0C2577"/>
                </a:solidFill>
              </a:rPr>
              <a:t>multipliers</a:t>
            </a:r>
            <a:r>
              <a:rPr lang="de-DE" dirty="0" smtClean="0">
                <a:solidFill>
                  <a:srgbClr val="0C2577"/>
                </a:solidFill>
              </a:rPr>
              <a:t>)</a:t>
            </a:r>
            <a:endParaRPr lang="de-DE" dirty="0">
              <a:solidFill>
                <a:srgbClr val="0C25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81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Amplifier</a:t>
            </a:r>
            <a:r>
              <a:rPr lang="de-DE" dirty="0"/>
              <a:t> </a:t>
            </a:r>
            <a:r>
              <a:rPr lang="de-DE" dirty="0" err="1"/>
              <a:t>bonding</a:t>
            </a:r>
            <a:r>
              <a:rPr lang="de-DE" dirty="0"/>
              <a:t> (clean </a:t>
            </a:r>
            <a:r>
              <a:rPr lang="de-DE" dirty="0" err="1"/>
              <a:t>room</a:t>
            </a:r>
            <a:r>
              <a:rPr lang="de-DE" dirty="0"/>
              <a:t>, </a:t>
            </a:r>
            <a:r>
              <a:rPr lang="de-DE" dirty="0" err="1"/>
              <a:t>space</a:t>
            </a:r>
            <a:r>
              <a:rPr lang="de-DE" dirty="0"/>
              <a:t> </a:t>
            </a:r>
            <a:r>
              <a:rPr lang="de-DE" dirty="0" err="1"/>
              <a:t>standards</a:t>
            </a:r>
            <a:r>
              <a:rPr lang="de-DE" dirty="0"/>
              <a:t>)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RPG Company Profile (2013-02)</a:t>
            </a:r>
            <a:endParaRPr lang="de-DE" dirty="0"/>
          </a:p>
        </p:txBody>
      </p:sp>
      <p:pic>
        <p:nvPicPr>
          <p:cNvPr id="6" name="Picture 6" descr="MMIC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3"/>
          <a:stretch>
            <a:fillRect/>
          </a:stretch>
        </p:blipFill>
        <p:spPr bwMode="auto">
          <a:xfrm>
            <a:off x="0" y="719136"/>
            <a:ext cx="8324850" cy="539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MM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6" r="13034"/>
          <a:stretch>
            <a:fillRect/>
          </a:stretch>
        </p:blipFill>
        <p:spPr bwMode="auto">
          <a:xfrm>
            <a:off x="3713162" y="720725"/>
            <a:ext cx="5430838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688485" y="3357563"/>
            <a:ext cx="3671888" cy="1368425"/>
          </a:xfrm>
          <a:prstGeom prst="rect">
            <a:avLst/>
          </a:prstGeom>
          <a:solidFill>
            <a:schemeClr val="bg1">
              <a:alpha val="60001"/>
            </a:schemeClr>
          </a:solidFill>
          <a:ln w="25400">
            <a:solidFill>
              <a:srgbClr val="FF87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de-DE" b="1">
                <a:solidFill>
                  <a:srgbClr val="0C2577"/>
                </a:solidFill>
              </a:rPr>
              <a:t>Mounting of all amplifier types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de-DE" b="1">
                <a:solidFill>
                  <a:srgbClr val="0C2577"/>
                </a:solidFill>
              </a:rPr>
              <a:t>Experience in micromachining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de-DE" b="1">
                <a:solidFill>
                  <a:srgbClr val="0C2577"/>
                </a:solidFill>
              </a:rPr>
              <a:t>Bonding and soldering to space standards</a:t>
            </a:r>
          </a:p>
        </p:txBody>
      </p:sp>
    </p:spTree>
    <p:extLst>
      <p:ext uri="{BB962C8B-B14F-4D97-AF65-F5344CB8AC3E}">
        <p14:creationId xmlns:p14="http://schemas.microsoft.com/office/powerpoint/2010/main" val="136766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Schottky Mixer and Multiplier </a:t>
            </a:r>
            <a:r>
              <a:rPr lang="de-DE" dirty="0" err="1"/>
              <a:t>Improvements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RPG Company Profile (2013-02)</a:t>
            </a:r>
            <a:endParaRPr lang="de-DE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20713"/>
            <a:ext cx="9144000" cy="5903912"/>
          </a:xfrm>
          <a:prstGeom prst="rect">
            <a:avLst/>
          </a:prstGeom>
          <a:noFill/>
          <a:ln w="158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1800" dirty="0" err="1" smtClean="0"/>
              <a:t>Planar</a:t>
            </a:r>
            <a:r>
              <a:rPr lang="de-DE" sz="1800" dirty="0" smtClean="0"/>
              <a:t> </a:t>
            </a:r>
            <a:r>
              <a:rPr lang="de-DE" sz="1800" dirty="0" err="1" smtClean="0"/>
              <a:t>technology</a:t>
            </a:r>
            <a:endParaRPr lang="de-DE" sz="1800" dirty="0" smtClean="0"/>
          </a:p>
          <a:p>
            <a:pPr>
              <a:lnSpc>
                <a:spcPct val="90000"/>
              </a:lnSpc>
            </a:pPr>
            <a:r>
              <a:rPr lang="de-DE" sz="1800" dirty="0" err="1" smtClean="0"/>
              <a:t>Discrete</a:t>
            </a:r>
            <a:r>
              <a:rPr lang="de-DE" sz="1800" dirty="0" smtClean="0"/>
              <a:t> Schottky </a:t>
            </a:r>
            <a:r>
              <a:rPr lang="de-DE" sz="1800" dirty="0" err="1" smtClean="0"/>
              <a:t>devices</a:t>
            </a:r>
            <a:endParaRPr lang="de-DE" sz="1800" dirty="0" smtClean="0"/>
          </a:p>
          <a:p>
            <a:pPr>
              <a:lnSpc>
                <a:spcPct val="90000"/>
              </a:lnSpc>
            </a:pPr>
            <a:r>
              <a:rPr lang="de-DE" sz="1800" dirty="0" smtClean="0"/>
              <a:t>Semi-</a:t>
            </a:r>
            <a:r>
              <a:rPr lang="de-DE" sz="1800" dirty="0" err="1" smtClean="0"/>
              <a:t>integrated</a:t>
            </a:r>
            <a:r>
              <a:rPr lang="de-DE" sz="1800" dirty="0" smtClean="0"/>
              <a:t> and </a:t>
            </a:r>
            <a:r>
              <a:rPr lang="de-DE" sz="1800" dirty="0" err="1" smtClean="0"/>
              <a:t>full</a:t>
            </a:r>
            <a:r>
              <a:rPr lang="de-DE" sz="1800" dirty="0" smtClean="0"/>
              <a:t> </a:t>
            </a:r>
            <a:r>
              <a:rPr lang="de-DE" sz="1800" dirty="0" err="1" smtClean="0"/>
              <a:t>integrated</a:t>
            </a:r>
            <a:r>
              <a:rPr lang="de-DE" sz="1800" dirty="0" smtClean="0"/>
              <a:t> </a:t>
            </a:r>
            <a:r>
              <a:rPr lang="de-DE" sz="1800" dirty="0" err="1" smtClean="0"/>
              <a:t>structures</a:t>
            </a:r>
            <a:endParaRPr lang="de-DE" sz="1800" dirty="0" smtClean="0"/>
          </a:p>
          <a:p>
            <a:pPr>
              <a:lnSpc>
                <a:spcPct val="90000"/>
              </a:lnSpc>
            </a:pPr>
            <a:endParaRPr lang="de-DE" sz="1800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de-DE" sz="1800" dirty="0" err="1" smtClean="0"/>
              <a:t>Two</a:t>
            </a:r>
            <a:r>
              <a:rPr lang="de-DE" sz="1800" dirty="0" smtClean="0"/>
              <a:t> </a:t>
            </a:r>
            <a:r>
              <a:rPr lang="de-DE" sz="1800" dirty="0" err="1" smtClean="0"/>
              <a:t>collaborations</a:t>
            </a:r>
            <a:r>
              <a:rPr lang="de-DE" sz="1800" dirty="0" smtClean="0"/>
              <a:t>:</a:t>
            </a:r>
          </a:p>
          <a:p>
            <a:pPr>
              <a:lnSpc>
                <a:spcPct val="90000"/>
              </a:lnSpc>
              <a:buFont typeface="Arial" charset="0"/>
              <a:buChar char="■"/>
            </a:pPr>
            <a:r>
              <a:rPr lang="de-DE" sz="1800" dirty="0" smtClean="0">
                <a:solidFill>
                  <a:srgbClr val="FF8700"/>
                </a:solidFill>
              </a:rPr>
              <a:t> </a:t>
            </a:r>
            <a:r>
              <a:rPr lang="de-DE" sz="1800" dirty="0" smtClean="0"/>
              <a:t>STFC/RAL, UK</a:t>
            </a:r>
          </a:p>
          <a:p>
            <a:pPr>
              <a:lnSpc>
                <a:spcPct val="90000"/>
              </a:lnSpc>
              <a:buFont typeface="Arial" charset="0"/>
              <a:buChar char="■"/>
            </a:pPr>
            <a:r>
              <a:rPr lang="de-DE" sz="1800" dirty="0" smtClean="0">
                <a:solidFill>
                  <a:srgbClr val="FF8700"/>
                </a:solidFill>
              </a:rPr>
              <a:t> </a:t>
            </a:r>
            <a:r>
              <a:rPr lang="de-DE" sz="1800" dirty="0" smtClean="0"/>
              <a:t>ACST, Germany</a:t>
            </a:r>
          </a:p>
          <a:p>
            <a:pPr>
              <a:lnSpc>
                <a:spcPct val="90000"/>
              </a:lnSpc>
              <a:buFontTx/>
              <a:buNone/>
            </a:pPr>
            <a:endParaRPr lang="de-DE" sz="1800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de-DE" sz="1800" dirty="0" err="1" smtClean="0"/>
              <a:t>Mandatory</a:t>
            </a:r>
            <a:r>
              <a:rPr lang="de-DE" sz="1800" dirty="0" smtClean="0"/>
              <a:t> </a:t>
            </a:r>
            <a:r>
              <a:rPr lang="de-DE" sz="1800" dirty="0" err="1" smtClean="0"/>
              <a:t>improvements</a:t>
            </a:r>
            <a:endParaRPr lang="de-DE" sz="1800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de-DE" sz="1800" dirty="0" err="1" smtClean="0"/>
              <a:t>for</a:t>
            </a:r>
            <a:r>
              <a:rPr lang="de-DE" sz="1800" dirty="0" smtClean="0"/>
              <a:t> 800 </a:t>
            </a:r>
            <a:r>
              <a:rPr lang="de-DE" sz="1800" dirty="0" err="1" smtClean="0"/>
              <a:t>to</a:t>
            </a:r>
            <a:r>
              <a:rPr lang="de-DE" sz="1800" dirty="0" smtClean="0"/>
              <a:t> 1000 GHz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de-DE" sz="1800" dirty="0" err="1" smtClean="0"/>
              <a:t>circuit</a:t>
            </a:r>
            <a:r>
              <a:rPr lang="de-DE" sz="1800" dirty="0" smtClean="0"/>
              <a:t> </a:t>
            </a:r>
            <a:r>
              <a:rPr lang="de-DE" sz="1800" dirty="0" err="1" smtClean="0"/>
              <a:t>mountings</a:t>
            </a:r>
            <a:r>
              <a:rPr lang="de-DE" sz="1800" dirty="0" smtClean="0"/>
              <a:t>:</a:t>
            </a:r>
          </a:p>
          <a:p>
            <a:pPr>
              <a:lnSpc>
                <a:spcPct val="90000"/>
              </a:lnSpc>
            </a:pPr>
            <a:r>
              <a:rPr lang="de-DE" sz="1800" dirty="0" err="1" smtClean="0"/>
              <a:t>Reduced</a:t>
            </a:r>
            <a:r>
              <a:rPr lang="de-DE" sz="1800" dirty="0" smtClean="0"/>
              <a:t> C</a:t>
            </a:r>
            <a:r>
              <a:rPr lang="de-DE" sz="1800" baseline="-25000" dirty="0" smtClean="0"/>
              <a:t>j0</a:t>
            </a:r>
          </a:p>
          <a:p>
            <a:pPr>
              <a:lnSpc>
                <a:spcPct val="90000"/>
              </a:lnSpc>
            </a:pPr>
            <a:r>
              <a:rPr lang="de-DE" sz="1800" dirty="0" err="1" smtClean="0"/>
              <a:t>Reduced</a:t>
            </a:r>
            <a:r>
              <a:rPr lang="de-DE" sz="1800" dirty="0" smtClean="0"/>
              <a:t> </a:t>
            </a:r>
            <a:r>
              <a:rPr lang="de-DE" sz="1800" dirty="0" err="1" smtClean="0"/>
              <a:t>C</a:t>
            </a:r>
            <a:r>
              <a:rPr lang="de-DE" sz="1800" baseline="-25000" dirty="0" err="1" smtClean="0"/>
              <a:t>str</a:t>
            </a:r>
            <a:endParaRPr lang="de-DE" sz="1800" baseline="-25000" dirty="0" smtClean="0"/>
          </a:p>
          <a:p>
            <a:pPr>
              <a:lnSpc>
                <a:spcPct val="90000"/>
              </a:lnSpc>
            </a:pPr>
            <a:r>
              <a:rPr lang="de-DE" sz="1800" dirty="0" err="1" smtClean="0"/>
              <a:t>Smaller</a:t>
            </a:r>
            <a:r>
              <a:rPr lang="de-DE" sz="1800" dirty="0" smtClean="0"/>
              <a:t> </a:t>
            </a:r>
            <a:r>
              <a:rPr lang="de-DE" sz="1800" dirty="0" err="1" smtClean="0"/>
              <a:t>size</a:t>
            </a:r>
            <a:endParaRPr lang="de-DE" sz="1800" dirty="0" smtClean="0"/>
          </a:p>
          <a:p>
            <a:pPr>
              <a:lnSpc>
                <a:spcPct val="90000"/>
              </a:lnSpc>
              <a:buFontTx/>
              <a:buNone/>
            </a:pPr>
            <a:endParaRPr lang="de-DE" sz="1800" dirty="0" smtClean="0"/>
          </a:p>
          <a:p>
            <a:pPr>
              <a:lnSpc>
                <a:spcPct val="90000"/>
              </a:lnSpc>
              <a:buFontTx/>
              <a:buNone/>
            </a:pPr>
            <a:endParaRPr lang="de-DE" sz="1800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de-DE" sz="1600" dirty="0" smtClean="0"/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de-DE" sz="800" dirty="0" smtClean="0"/>
              <a:t>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600" b="1" dirty="0" smtClean="0"/>
              <a:t>ESTEC Contract 22032/08/NL/JA: </a:t>
            </a:r>
            <a:r>
              <a:rPr lang="en-US" sz="1600" dirty="0" smtClean="0"/>
              <a:t>Sub-Millimeter Wave Receiver Front-End (at 664 GHz)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600" b="1" dirty="0" smtClean="0"/>
              <a:t>ESTEC Contract 21628/08/NL/GLC: </a:t>
            </a:r>
            <a:r>
              <a:rPr lang="en-US" sz="1600" dirty="0" smtClean="0"/>
              <a:t>Integrated Schottky Structures (at 664 GHz)</a:t>
            </a:r>
            <a:endParaRPr lang="de-DE" sz="1600" dirty="0"/>
          </a:p>
        </p:txBody>
      </p:sp>
      <p:grpSp>
        <p:nvGrpSpPr>
          <p:cNvPr id="7" name="Group 116"/>
          <p:cNvGrpSpPr>
            <a:grpSpLocks/>
          </p:cNvGrpSpPr>
          <p:nvPr/>
        </p:nvGrpSpPr>
        <p:grpSpPr bwMode="auto">
          <a:xfrm>
            <a:off x="3324225" y="1597025"/>
            <a:ext cx="5745163" cy="4205288"/>
            <a:chOff x="1565" y="1207"/>
            <a:chExt cx="3619" cy="2649"/>
          </a:xfrm>
        </p:grpSpPr>
        <p:grpSp>
          <p:nvGrpSpPr>
            <p:cNvPr id="8" name="Group 71"/>
            <p:cNvGrpSpPr>
              <a:grpSpLocks/>
            </p:cNvGrpSpPr>
            <p:nvPr/>
          </p:nvGrpSpPr>
          <p:grpSpPr bwMode="auto">
            <a:xfrm>
              <a:off x="1585" y="1207"/>
              <a:ext cx="1831" cy="1321"/>
              <a:chOff x="192" y="960"/>
              <a:chExt cx="1642" cy="1229"/>
            </a:xfrm>
          </p:grpSpPr>
          <p:pic>
            <p:nvPicPr>
              <p:cNvPr id="40" name="Picture 72" descr="erlange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1004"/>
                <a:ext cx="1632" cy="11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" name="Text Box 73"/>
              <p:cNvSpPr txBox="1">
                <a:spLocks noChangeArrowheads="1"/>
              </p:cNvSpPr>
              <p:nvPr/>
            </p:nvSpPr>
            <p:spPr bwMode="auto">
              <a:xfrm>
                <a:off x="654" y="1022"/>
                <a:ext cx="515" cy="1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lnSpc>
                    <a:spcPct val="104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GB" sz="1200" b="1">
                    <a:solidFill>
                      <a:schemeClr val="tx2"/>
                    </a:solidFill>
                    <a:cs typeface="Arial" charset="0"/>
                  </a:rPr>
                  <a:t>Air-bridge</a:t>
                </a:r>
              </a:p>
            </p:txBody>
          </p:sp>
          <p:sp>
            <p:nvSpPr>
              <p:cNvPr id="42" name="Text Box 74"/>
              <p:cNvSpPr txBox="1">
                <a:spLocks noChangeArrowheads="1"/>
              </p:cNvSpPr>
              <p:nvPr/>
            </p:nvSpPr>
            <p:spPr bwMode="auto">
              <a:xfrm>
                <a:off x="1272" y="1670"/>
                <a:ext cx="540" cy="2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lnSpc>
                    <a:spcPct val="104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GB" sz="1200" b="1">
                    <a:solidFill>
                      <a:schemeClr val="tx2"/>
                    </a:solidFill>
                    <a:cs typeface="Arial" charset="0"/>
                  </a:rPr>
                  <a:t>Mesa with </a:t>
                </a:r>
              </a:p>
              <a:p>
                <a:pPr algn="ctr" eaLnBrk="1" hangingPunct="1">
                  <a:lnSpc>
                    <a:spcPct val="104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GB" sz="1200" b="1">
                    <a:solidFill>
                      <a:schemeClr val="tx2"/>
                    </a:solidFill>
                    <a:cs typeface="Arial" charset="0"/>
                  </a:rPr>
                  <a:t>anode</a:t>
                </a:r>
              </a:p>
            </p:txBody>
          </p:sp>
          <p:sp>
            <p:nvSpPr>
              <p:cNvPr id="43" name="Text Box 75"/>
              <p:cNvSpPr txBox="1">
                <a:spLocks noChangeArrowheads="1"/>
              </p:cNvSpPr>
              <p:nvPr/>
            </p:nvSpPr>
            <p:spPr bwMode="auto">
              <a:xfrm>
                <a:off x="1189" y="960"/>
                <a:ext cx="645" cy="2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lnSpc>
                    <a:spcPct val="104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GB" sz="1200" b="1">
                    <a:solidFill>
                      <a:schemeClr val="tx2"/>
                    </a:solidFill>
                    <a:cs typeface="Arial" charset="0"/>
                  </a:rPr>
                  <a:t>Anode pillar</a:t>
                </a:r>
                <a:endParaRPr lang="de-DE" sz="1200" b="1">
                  <a:solidFill>
                    <a:schemeClr val="tx2"/>
                  </a:solidFill>
                  <a:cs typeface="Arial" charset="0"/>
                </a:endParaRPr>
              </a:p>
              <a:p>
                <a:pPr algn="ctr" eaLnBrk="1" hangingPunct="1">
                  <a:lnSpc>
                    <a:spcPct val="104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de-DE" sz="1200" b="1">
                    <a:solidFill>
                      <a:schemeClr val="tx2"/>
                    </a:solidFill>
                    <a:cs typeface="Arial" charset="0"/>
                  </a:rPr>
                  <a:t>(</a:t>
                </a:r>
                <a:r>
                  <a:rPr lang="en-GB" sz="1200" b="1">
                    <a:solidFill>
                      <a:schemeClr val="tx2"/>
                    </a:solidFill>
                    <a:cs typeface="Arial" charset="0"/>
                  </a:rPr>
                  <a:t>contact pad</a:t>
                </a:r>
                <a:r>
                  <a:rPr lang="de-DE" sz="1200" b="1">
                    <a:solidFill>
                      <a:schemeClr val="tx2"/>
                    </a:solidFill>
                    <a:cs typeface="Arial" charset="0"/>
                  </a:rPr>
                  <a:t>)</a:t>
                </a:r>
                <a:endParaRPr lang="en-GB" sz="1200" b="1">
                  <a:solidFill>
                    <a:schemeClr val="tx2"/>
                  </a:solidFill>
                  <a:cs typeface="Arial" charset="0"/>
                </a:endParaRPr>
              </a:p>
            </p:txBody>
          </p:sp>
          <p:sp>
            <p:nvSpPr>
              <p:cNvPr id="44" name="Text Box 76"/>
              <p:cNvSpPr txBox="1">
                <a:spLocks noChangeArrowheads="1"/>
              </p:cNvSpPr>
              <p:nvPr/>
            </p:nvSpPr>
            <p:spPr bwMode="auto">
              <a:xfrm>
                <a:off x="229" y="1910"/>
                <a:ext cx="679" cy="2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lnSpc>
                    <a:spcPct val="104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GB" sz="1200" b="1">
                    <a:solidFill>
                      <a:schemeClr val="tx2"/>
                    </a:solidFill>
                    <a:cs typeface="Arial" charset="0"/>
                  </a:rPr>
                  <a:t>Cathode pillar</a:t>
                </a:r>
                <a:endParaRPr lang="de-DE" sz="1200" b="1">
                  <a:solidFill>
                    <a:schemeClr val="tx2"/>
                  </a:solidFill>
                  <a:cs typeface="Arial" charset="0"/>
                </a:endParaRPr>
              </a:p>
              <a:p>
                <a:pPr algn="ctr" eaLnBrk="1" hangingPunct="1">
                  <a:lnSpc>
                    <a:spcPct val="104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GB" sz="1200" b="1">
                    <a:solidFill>
                      <a:schemeClr val="tx2"/>
                    </a:solidFill>
                    <a:cs typeface="Arial" charset="0"/>
                  </a:rPr>
                  <a:t>(contact pad</a:t>
                </a:r>
                <a:r>
                  <a:rPr lang="de-DE" sz="1200" b="1">
                    <a:solidFill>
                      <a:schemeClr val="tx2"/>
                    </a:solidFill>
                    <a:cs typeface="Arial" charset="0"/>
                  </a:rPr>
                  <a:t>)</a:t>
                </a:r>
                <a:endParaRPr lang="en-GB" sz="1200" b="1">
                  <a:solidFill>
                    <a:schemeClr val="tx2"/>
                  </a:solidFill>
                  <a:cs typeface="Arial" charset="0"/>
                </a:endParaRPr>
              </a:p>
            </p:txBody>
          </p:sp>
          <p:sp>
            <p:nvSpPr>
              <p:cNvPr id="45" name="Text Box 77"/>
              <p:cNvSpPr txBox="1">
                <a:spLocks noChangeArrowheads="1"/>
              </p:cNvSpPr>
              <p:nvPr/>
            </p:nvSpPr>
            <p:spPr bwMode="auto">
              <a:xfrm>
                <a:off x="989" y="1968"/>
                <a:ext cx="788" cy="1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lnSpc>
                    <a:spcPct val="104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GB" sz="1200" b="1">
                    <a:solidFill>
                      <a:schemeClr val="tx2"/>
                    </a:solidFill>
                    <a:cs typeface="Arial" charset="0"/>
                  </a:rPr>
                  <a:t>Back-side ohmic</a:t>
                </a:r>
              </a:p>
            </p:txBody>
          </p:sp>
          <p:sp>
            <p:nvSpPr>
              <p:cNvPr id="46" name="Text Box 78"/>
              <p:cNvSpPr txBox="1">
                <a:spLocks noChangeArrowheads="1"/>
              </p:cNvSpPr>
              <p:nvPr/>
            </p:nvSpPr>
            <p:spPr bwMode="auto">
              <a:xfrm>
                <a:off x="224" y="1152"/>
                <a:ext cx="563" cy="2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lnSpc>
                    <a:spcPct val="104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GB" sz="1200" b="1">
                    <a:solidFill>
                      <a:schemeClr val="tx2"/>
                    </a:solidFill>
                    <a:cs typeface="Arial" charset="0"/>
                  </a:rPr>
                  <a:t>Membrane-</a:t>
                </a:r>
                <a:endParaRPr lang="de-DE" sz="1200" b="1">
                  <a:solidFill>
                    <a:schemeClr val="tx2"/>
                  </a:solidFill>
                  <a:cs typeface="Arial" charset="0"/>
                </a:endParaRPr>
              </a:p>
              <a:p>
                <a:pPr algn="ctr" eaLnBrk="1" hangingPunct="1">
                  <a:lnSpc>
                    <a:spcPct val="104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GB" sz="1200" b="1">
                    <a:solidFill>
                      <a:schemeClr val="tx2"/>
                    </a:solidFill>
                    <a:cs typeface="Arial" charset="0"/>
                  </a:rPr>
                  <a:t>substrate</a:t>
                </a:r>
              </a:p>
            </p:txBody>
          </p:sp>
          <p:sp>
            <p:nvSpPr>
              <p:cNvPr id="47" name="Line 79"/>
              <p:cNvSpPr>
                <a:spLocks noChangeShapeType="1"/>
              </p:cNvSpPr>
              <p:nvPr/>
            </p:nvSpPr>
            <p:spPr bwMode="auto">
              <a:xfrm flipV="1">
                <a:off x="624" y="1632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Line 80"/>
              <p:cNvSpPr>
                <a:spLocks noChangeShapeType="1"/>
              </p:cNvSpPr>
              <p:nvPr/>
            </p:nvSpPr>
            <p:spPr bwMode="auto">
              <a:xfrm>
                <a:off x="768" y="1296"/>
                <a:ext cx="4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81"/>
              <p:cNvSpPr>
                <a:spLocks noChangeShapeType="1"/>
              </p:cNvSpPr>
              <p:nvPr/>
            </p:nvSpPr>
            <p:spPr bwMode="auto">
              <a:xfrm>
                <a:off x="1008" y="1200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82"/>
              <p:cNvSpPr>
                <a:spLocks noChangeShapeType="1"/>
              </p:cNvSpPr>
              <p:nvPr/>
            </p:nvSpPr>
            <p:spPr bwMode="auto">
              <a:xfrm flipH="1">
                <a:off x="1392" y="1248"/>
                <a:ext cx="96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83"/>
              <p:cNvSpPr>
                <a:spLocks noChangeShapeType="1"/>
              </p:cNvSpPr>
              <p:nvPr/>
            </p:nvSpPr>
            <p:spPr bwMode="auto">
              <a:xfrm flipH="1" flipV="1">
                <a:off x="1008" y="1584"/>
                <a:ext cx="288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Line 84"/>
              <p:cNvSpPr>
                <a:spLocks noChangeShapeType="1"/>
              </p:cNvSpPr>
              <p:nvPr/>
            </p:nvSpPr>
            <p:spPr bwMode="auto">
              <a:xfrm flipH="1" flipV="1">
                <a:off x="960" y="1680"/>
                <a:ext cx="384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85"/>
            <p:cNvGrpSpPr>
              <a:grpSpLocks/>
            </p:cNvGrpSpPr>
            <p:nvPr/>
          </p:nvGrpSpPr>
          <p:grpSpPr bwMode="auto">
            <a:xfrm>
              <a:off x="1565" y="2523"/>
              <a:ext cx="1836" cy="1329"/>
              <a:chOff x="176" y="2750"/>
              <a:chExt cx="1648" cy="1171"/>
            </a:xfrm>
          </p:grpSpPr>
          <p:pic>
            <p:nvPicPr>
              <p:cNvPr id="26" name="Picture 86" descr="perspective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2758"/>
                <a:ext cx="1632" cy="11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Text Box 87"/>
              <p:cNvSpPr txBox="1">
                <a:spLocks noChangeArrowheads="1"/>
              </p:cNvSpPr>
              <p:nvPr/>
            </p:nvSpPr>
            <p:spPr bwMode="auto">
              <a:xfrm>
                <a:off x="748" y="2750"/>
                <a:ext cx="563" cy="1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lnSpc>
                    <a:spcPct val="104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GB" sz="1200" b="1">
                    <a:solidFill>
                      <a:schemeClr val="tx2"/>
                    </a:solidFill>
                    <a:cs typeface="Arial" charset="0"/>
                  </a:rPr>
                  <a:t>Air-bridges</a:t>
                </a:r>
              </a:p>
            </p:txBody>
          </p:sp>
          <p:sp>
            <p:nvSpPr>
              <p:cNvPr id="28" name="Text Box 88"/>
              <p:cNvSpPr txBox="1">
                <a:spLocks noChangeArrowheads="1"/>
              </p:cNvSpPr>
              <p:nvPr/>
            </p:nvSpPr>
            <p:spPr bwMode="auto">
              <a:xfrm>
                <a:off x="1413" y="2784"/>
                <a:ext cx="366" cy="1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lnSpc>
                    <a:spcPct val="104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GB" sz="1200" b="1">
                    <a:solidFill>
                      <a:schemeClr val="tx2"/>
                    </a:solidFill>
                    <a:cs typeface="Arial" charset="0"/>
                  </a:rPr>
                  <a:t>Mesas</a:t>
                </a:r>
              </a:p>
            </p:txBody>
          </p:sp>
          <p:sp>
            <p:nvSpPr>
              <p:cNvPr id="29" name="Text Box 89"/>
              <p:cNvSpPr txBox="1">
                <a:spLocks noChangeArrowheads="1"/>
              </p:cNvSpPr>
              <p:nvPr/>
            </p:nvSpPr>
            <p:spPr bwMode="auto">
              <a:xfrm>
                <a:off x="1005" y="3590"/>
                <a:ext cx="809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lnSpc>
                    <a:spcPct val="104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GB" sz="1200" b="1">
                    <a:solidFill>
                      <a:schemeClr val="tx2"/>
                    </a:solidFill>
                    <a:cs typeface="Arial" charset="0"/>
                  </a:rPr>
                  <a:t>Protection pillars</a:t>
                </a:r>
              </a:p>
              <a:p>
                <a:pPr algn="ctr" eaLnBrk="1" hangingPunct="1">
                  <a:lnSpc>
                    <a:spcPct val="104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GB" sz="1200" b="1">
                    <a:solidFill>
                      <a:schemeClr val="tx2"/>
                    </a:solidFill>
                    <a:cs typeface="Arial" charset="0"/>
                  </a:rPr>
                  <a:t>(contact pads)</a:t>
                </a:r>
              </a:p>
            </p:txBody>
          </p:sp>
          <p:sp>
            <p:nvSpPr>
              <p:cNvPr id="30" name="Text Box 90"/>
              <p:cNvSpPr txBox="1">
                <a:spLocks noChangeArrowheads="1"/>
              </p:cNvSpPr>
              <p:nvPr/>
            </p:nvSpPr>
            <p:spPr bwMode="auto">
              <a:xfrm>
                <a:off x="237" y="3744"/>
                <a:ext cx="788" cy="1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lnSpc>
                    <a:spcPct val="104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GB" sz="1200" b="1">
                    <a:solidFill>
                      <a:schemeClr val="tx2"/>
                    </a:solidFill>
                    <a:cs typeface="Arial" charset="0"/>
                  </a:rPr>
                  <a:t>Back-side ohmic</a:t>
                </a:r>
              </a:p>
            </p:txBody>
          </p:sp>
          <p:sp>
            <p:nvSpPr>
              <p:cNvPr id="31" name="Text Box 91"/>
              <p:cNvSpPr txBox="1">
                <a:spLocks noChangeArrowheads="1"/>
              </p:cNvSpPr>
              <p:nvPr/>
            </p:nvSpPr>
            <p:spPr bwMode="auto">
              <a:xfrm>
                <a:off x="176" y="2880"/>
                <a:ext cx="563" cy="2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lnSpc>
                    <a:spcPct val="104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GB" sz="1200" b="1">
                    <a:solidFill>
                      <a:schemeClr val="tx2"/>
                    </a:solidFill>
                    <a:cs typeface="Arial" charset="0"/>
                  </a:rPr>
                  <a:t>Membrane-</a:t>
                </a:r>
              </a:p>
              <a:p>
                <a:pPr algn="ctr" eaLnBrk="1" hangingPunct="1">
                  <a:lnSpc>
                    <a:spcPct val="104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GB" sz="1200" b="1">
                    <a:solidFill>
                      <a:schemeClr val="tx2"/>
                    </a:solidFill>
                    <a:cs typeface="Arial" charset="0"/>
                  </a:rPr>
                  <a:t>substrate</a:t>
                </a:r>
              </a:p>
            </p:txBody>
          </p:sp>
          <p:sp>
            <p:nvSpPr>
              <p:cNvPr id="32" name="Line 92"/>
              <p:cNvSpPr>
                <a:spLocks noChangeShapeType="1"/>
              </p:cNvSpPr>
              <p:nvPr/>
            </p:nvSpPr>
            <p:spPr bwMode="auto">
              <a:xfrm>
                <a:off x="1056" y="292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93"/>
              <p:cNvSpPr>
                <a:spLocks noChangeShapeType="1"/>
              </p:cNvSpPr>
              <p:nvPr/>
            </p:nvSpPr>
            <p:spPr bwMode="auto">
              <a:xfrm flipH="1">
                <a:off x="960" y="2928"/>
                <a:ext cx="96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94"/>
              <p:cNvSpPr>
                <a:spLocks noChangeShapeType="1"/>
              </p:cNvSpPr>
              <p:nvPr/>
            </p:nvSpPr>
            <p:spPr bwMode="auto">
              <a:xfrm>
                <a:off x="720" y="3072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Line 95"/>
              <p:cNvSpPr>
                <a:spLocks noChangeShapeType="1"/>
              </p:cNvSpPr>
              <p:nvPr/>
            </p:nvSpPr>
            <p:spPr bwMode="auto">
              <a:xfrm flipH="1">
                <a:off x="960" y="2928"/>
                <a:ext cx="624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96"/>
              <p:cNvSpPr>
                <a:spLocks noChangeShapeType="1"/>
              </p:cNvSpPr>
              <p:nvPr/>
            </p:nvSpPr>
            <p:spPr bwMode="auto">
              <a:xfrm flipH="1">
                <a:off x="1200" y="2928"/>
                <a:ext cx="384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Line 97"/>
              <p:cNvSpPr>
                <a:spLocks noChangeShapeType="1"/>
              </p:cNvSpPr>
              <p:nvPr/>
            </p:nvSpPr>
            <p:spPr bwMode="auto">
              <a:xfrm flipV="1">
                <a:off x="1392" y="3168"/>
                <a:ext cx="96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98"/>
              <p:cNvSpPr>
                <a:spLocks noChangeShapeType="1"/>
              </p:cNvSpPr>
              <p:nvPr/>
            </p:nvSpPr>
            <p:spPr bwMode="auto">
              <a:xfrm flipH="1" flipV="1">
                <a:off x="624" y="3408"/>
                <a:ext cx="768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99"/>
              <p:cNvSpPr>
                <a:spLocks noChangeShapeType="1"/>
              </p:cNvSpPr>
              <p:nvPr/>
            </p:nvSpPr>
            <p:spPr bwMode="auto">
              <a:xfrm flipV="1">
                <a:off x="720" y="3552"/>
                <a:ext cx="96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100"/>
            <p:cNvGrpSpPr>
              <a:grpSpLocks/>
            </p:cNvGrpSpPr>
            <p:nvPr/>
          </p:nvGrpSpPr>
          <p:grpSpPr bwMode="auto">
            <a:xfrm>
              <a:off x="3400" y="1253"/>
              <a:ext cx="1776" cy="1310"/>
              <a:chOff x="3744" y="879"/>
              <a:chExt cx="1776" cy="1310"/>
            </a:xfrm>
          </p:grpSpPr>
          <p:pic>
            <p:nvPicPr>
              <p:cNvPr id="20" name="Picture 101" descr="SD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4" y="879"/>
                <a:ext cx="1776" cy="1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1" name="Group 102"/>
              <p:cNvGrpSpPr>
                <a:grpSpLocks/>
              </p:cNvGrpSpPr>
              <p:nvPr/>
            </p:nvGrpSpPr>
            <p:grpSpPr bwMode="auto">
              <a:xfrm>
                <a:off x="5138" y="1947"/>
                <a:ext cx="317" cy="178"/>
                <a:chOff x="5194" y="1982"/>
                <a:chExt cx="317" cy="178"/>
              </a:xfrm>
            </p:grpSpPr>
            <p:sp>
              <p:nvSpPr>
                <p:cNvPr id="22" name="Line 103"/>
                <p:cNvSpPr>
                  <a:spLocks noChangeShapeType="1"/>
                </p:cNvSpPr>
                <p:nvPr/>
              </p:nvSpPr>
              <p:spPr bwMode="auto">
                <a:xfrm>
                  <a:off x="5232" y="211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Line 104"/>
                <p:cNvSpPr>
                  <a:spLocks noChangeShapeType="1"/>
                </p:cNvSpPr>
                <p:nvPr/>
              </p:nvSpPr>
              <p:spPr bwMode="auto">
                <a:xfrm flipV="1">
                  <a:off x="5472" y="211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Line 105"/>
                <p:cNvSpPr>
                  <a:spLocks noChangeShapeType="1"/>
                </p:cNvSpPr>
                <p:nvPr/>
              </p:nvSpPr>
              <p:spPr bwMode="auto">
                <a:xfrm>
                  <a:off x="5232" y="2138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Text Box 106"/>
                <p:cNvSpPr txBox="1">
                  <a:spLocks noChangeArrowheads="1"/>
                </p:cNvSpPr>
                <p:nvPr/>
              </p:nvSpPr>
              <p:spPr bwMode="auto">
                <a:xfrm>
                  <a:off x="5194" y="1982"/>
                  <a:ext cx="317" cy="15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1" hangingPunct="1">
                    <a:lnSpc>
                      <a:spcPct val="104000"/>
                    </a:lnSpc>
                    <a:buClr>
                      <a:srgbClr val="000000"/>
                    </a:buClr>
                    <a:buSzPct val="100000"/>
                    <a:buFont typeface="Arial" charset="0"/>
                    <a:buNone/>
                  </a:pPr>
                  <a:r>
                    <a:rPr lang="de-DE" sz="1000">
                      <a:solidFill>
                        <a:schemeClr val="bg1"/>
                      </a:solidFill>
                      <a:cs typeface="Arial" charset="0"/>
                    </a:rPr>
                    <a:t>25μm</a:t>
                  </a:r>
                  <a:endParaRPr lang="en-GB" sz="1000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</p:grpSp>
        </p:grpSp>
        <p:grpSp>
          <p:nvGrpSpPr>
            <p:cNvPr id="11" name="Group 107"/>
            <p:cNvGrpSpPr>
              <a:grpSpLocks/>
            </p:cNvGrpSpPr>
            <p:nvPr/>
          </p:nvGrpSpPr>
          <p:grpSpPr bwMode="auto">
            <a:xfrm>
              <a:off x="3400" y="2568"/>
              <a:ext cx="1784" cy="1288"/>
              <a:chOff x="281" y="1025"/>
              <a:chExt cx="1709" cy="1675"/>
            </a:xfrm>
          </p:grpSpPr>
          <p:pic>
            <p:nvPicPr>
              <p:cNvPr id="12" name="Picture 108" descr="three_diodes2"/>
              <p:cNvPicPr>
                <a:picLocks noChangeAspect="1" noChangeArrowheads="1"/>
              </p:cNvPicPr>
              <p:nvPr/>
            </p:nvPicPr>
            <p:blipFill>
              <a:blip r:embed="rId7">
                <a:lum bright="-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" y="1025"/>
                <a:ext cx="1709" cy="1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09" descr="mesa2"/>
              <p:cNvPicPr>
                <a:picLocks noChangeAspect="1" noChangeArrowheads="1"/>
              </p:cNvPicPr>
              <p:nvPr/>
            </p:nvPicPr>
            <p:blipFill>
              <a:blip r:embed="rId8">
                <a:lum contras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4" y="1042"/>
                <a:ext cx="855" cy="805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Freeform 110"/>
              <p:cNvSpPr>
                <a:spLocks/>
              </p:cNvSpPr>
              <p:nvPr/>
            </p:nvSpPr>
            <p:spPr bwMode="auto">
              <a:xfrm rot="-514473">
                <a:off x="648" y="1777"/>
                <a:ext cx="464" cy="315"/>
              </a:xfrm>
              <a:custGeom>
                <a:avLst/>
                <a:gdLst>
                  <a:gd name="T0" fmla="*/ 2491 w 2491"/>
                  <a:gd name="T1" fmla="*/ 424 h 1133"/>
                  <a:gd name="T2" fmla="*/ 965 w 2491"/>
                  <a:gd name="T3" fmla="*/ 1062 h 1133"/>
                  <a:gd name="T4" fmla="*/ 0 w 2491"/>
                  <a:gd name="T5" fmla="*/ 0 h 1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91" h="1133">
                    <a:moveTo>
                      <a:pt x="2491" y="424"/>
                    </a:moveTo>
                    <a:cubicBezTo>
                      <a:pt x="2237" y="530"/>
                      <a:pt x="1380" y="1133"/>
                      <a:pt x="965" y="1062"/>
                    </a:cubicBezTo>
                    <a:cubicBezTo>
                      <a:pt x="550" y="991"/>
                      <a:pt x="201" y="221"/>
                      <a:pt x="0" y="0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5" name="Group 111"/>
              <p:cNvGrpSpPr>
                <a:grpSpLocks/>
              </p:cNvGrpSpPr>
              <p:nvPr/>
            </p:nvGrpSpPr>
            <p:grpSpPr bwMode="auto">
              <a:xfrm>
                <a:off x="353" y="2454"/>
                <a:ext cx="304" cy="205"/>
                <a:chOff x="893" y="2515"/>
                <a:chExt cx="386" cy="246"/>
              </a:xfrm>
            </p:grpSpPr>
            <p:sp>
              <p:nvSpPr>
                <p:cNvPr id="16" name="Line 112"/>
                <p:cNvSpPr>
                  <a:spLocks noChangeShapeType="1"/>
                </p:cNvSpPr>
                <p:nvPr/>
              </p:nvSpPr>
              <p:spPr bwMode="auto">
                <a:xfrm>
                  <a:off x="914" y="2684"/>
                  <a:ext cx="34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" name="Line 113"/>
                <p:cNvSpPr>
                  <a:spLocks noChangeShapeType="1"/>
                </p:cNvSpPr>
                <p:nvPr/>
              </p:nvSpPr>
              <p:spPr bwMode="auto">
                <a:xfrm flipH="1" flipV="1">
                  <a:off x="1254" y="2658"/>
                  <a:ext cx="0" cy="47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" name="Line 114"/>
                <p:cNvSpPr>
                  <a:spLocks noChangeShapeType="1"/>
                </p:cNvSpPr>
                <p:nvPr/>
              </p:nvSpPr>
              <p:spPr bwMode="auto">
                <a:xfrm flipH="1" flipV="1">
                  <a:off x="918" y="2658"/>
                  <a:ext cx="0" cy="47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" name="Text Box 115"/>
                <p:cNvSpPr txBox="1">
                  <a:spLocks noChangeArrowheads="1"/>
                </p:cNvSpPr>
                <p:nvPr/>
              </p:nvSpPr>
              <p:spPr bwMode="auto">
                <a:xfrm flipH="1">
                  <a:off x="893" y="2515"/>
                  <a:ext cx="386" cy="2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hangingPunct="1">
                    <a:lnSpc>
                      <a:spcPct val="104000"/>
                    </a:lnSpc>
                    <a:buClr>
                      <a:srgbClr val="000000"/>
                    </a:buClr>
                    <a:buSzPct val="100000"/>
                    <a:buFont typeface="Arial" charset="0"/>
                    <a:buNone/>
                  </a:pPr>
                  <a:r>
                    <a:rPr lang="de-DE" sz="1000">
                      <a:solidFill>
                        <a:schemeClr val="bg1"/>
                      </a:solidFill>
                      <a:cs typeface="Arial" charset="0"/>
                    </a:rPr>
                    <a:t>50μm</a:t>
                  </a:r>
                  <a:endParaRPr lang="en-GB" sz="1000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</p:grpSp>
        </p:grpSp>
      </p:grpSp>
      <p:sp>
        <p:nvSpPr>
          <p:cNvPr id="53" name="Text Box 117"/>
          <p:cNvSpPr txBox="1">
            <a:spLocks noChangeArrowheads="1"/>
          </p:cNvSpPr>
          <p:nvPr/>
        </p:nvSpPr>
        <p:spPr bwMode="auto">
          <a:xfrm>
            <a:off x="6348413" y="2894013"/>
            <a:ext cx="2663825" cy="701675"/>
          </a:xfrm>
          <a:prstGeom prst="rect">
            <a:avLst/>
          </a:prstGeom>
          <a:solidFill>
            <a:srgbClr val="0C2577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2000" b="1">
                <a:solidFill>
                  <a:srgbClr val="FF8700"/>
                </a:solidFill>
              </a:rPr>
              <a:t>Quasi-vertical (QVD) </a:t>
            </a:r>
            <a:br>
              <a:rPr lang="de-DE" sz="2000" b="1">
                <a:solidFill>
                  <a:srgbClr val="FF8700"/>
                </a:solidFill>
              </a:rPr>
            </a:br>
            <a:r>
              <a:rPr lang="de-DE" sz="2000" b="1">
                <a:solidFill>
                  <a:srgbClr val="FF8700"/>
                </a:solidFill>
              </a:rPr>
              <a:t>single Diode (SD)</a:t>
            </a:r>
          </a:p>
        </p:txBody>
      </p:sp>
      <p:sp>
        <p:nvSpPr>
          <p:cNvPr id="54" name="Text Box 118"/>
          <p:cNvSpPr txBox="1">
            <a:spLocks noChangeArrowheads="1"/>
          </p:cNvSpPr>
          <p:nvPr/>
        </p:nvSpPr>
        <p:spPr bwMode="auto">
          <a:xfrm>
            <a:off x="6564313" y="4981575"/>
            <a:ext cx="1800225" cy="701675"/>
          </a:xfrm>
          <a:prstGeom prst="rect">
            <a:avLst/>
          </a:prstGeom>
          <a:solidFill>
            <a:srgbClr val="0C2577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2000" b="1">
                <a:solidFill>
                  <a:srgbClr val="FF8700"/>
                </a:solidFill>
              </a:rPr>
              <a:t>Anti-parallel (APD) diode</a:t>
            </a:r>
          </a:p>
        </p:txBody>
      </p:sp>
      <p:pic>
        <p:nvPicPr>
          <p:cNvPr id="55" name="Picture 4" descr="P14_4_1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690563"/>
            <a:ext cx="1706563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 Box 120"/>
          <p:cNvSpPr txBox="1">
            <a:spLocks noChangeArrowheads="1"/>
          </p:cNvSpPr>
          <p:nvPr/>
        </p:nvSpPr>
        <p:spPr bwMode="auto">
          <a:xfrm>
            <a:off x="7308850" y="692150"/>
            <a:ext cx="1584325" cy="396875"/>
          </a:xfrm>
          <a:prstGeom prst="rect">
            <a:avLst/>
          </a:prstGeom>
          <a:solidFill>
            <a:srgbClr val="0C2577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2000" b="1">
                <a:solidFill>
                  <a:srgbClr val="FF8700"/>
                </a:solidFill>
              </a:rPr>
              <a:t>RAL Diode</a:t>
            </a:r>
          </a:p>
        </p:txBody>
      </p:sp>
      <p:sp>
        <p:nvSpPr>
          <p:cNvPr id="57" name="Text Box 121"/>
          <p:cNvSpPr txBox="1">
            <a:spLocks noChangeArrowheads="1"/>
          </p:cNvSpPr>
          <p:nvPr/>
        </p:nvSpPr>
        <p:spPr bwMode="auto">
          <a:xfrm>
            <a:off x="7140575" y="1741488"/>
            <a:ext cx="1800225" cy="396875"/>
          </a:xfrm>
          <a:prstGeom prst="rect">
            <a:avLst/>
          </a:prstGeom>
          <a:solidFill>
            <a:srgbClr val="0C2577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2000" b="1">
                <a:solidFill>
                  <a:srgbClr val="FF8700"/>
                </a:solidFill>
              </a:rPr>
              <a:t>ACST Diode</a:t>
            </a:r>
          </a:p>
        </p:txBody>
      </p:sp>
    </p:spTree>
    <p:extLst>
      <p:ext uri="{BB962C8B-B14F-4D97-AF65-F5344CB8AC3E}">
        <p14:creationId xmlns:p14="http://schemas.microsoft.com/office/powerpoint/2010/main" val="136766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4E3AD3-DCAD-4786-90DE-BBD6580B29D9}" type="slidenum">
              <a:rPr lang="de-DE" smtClean="0"/>
              <a:pPr>
                <a:defRPr/>
              </a:pPr>
              <a:t>9</a:t>
            </a:fld>
            <a:endParaRPr lang="de-DE" smtClean="0"/>
          </a:p>
        </p:txBody>
      </p:sp>
      <p:sp>
        <p:nvSpPr>
          <p:cNvPr id="15363" name="Rectangle 2"/>
          <p:cNvSpPr>
            <a:spLocks noRot="1" noChangeArrowheads="1"/>
          </p:cNvSpPr>
          <p:nvPr/>
        </p:nvSpPr>
        <p:spPr bwMode="auto">
          <a:xfrm>
            <a:off x="323850" y="1268413"/>
            <a:ext cx="84963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endParaRPr lang="en-GB" sz="1200" b="1" i="1">
              <a:solidFill>
                <a:srgbClr val="FFFF00"/>
              </a:solidFill>
            </a:endParaRP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331640" y="0"/>
            <a:ext cx="7812360" cy="5486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dirty="0" smtClean="0">
                <a:solidFill>
                  <a:srgbClr val="333333"/>
                </a:solidFill>
              </a:rPr>
              <a:t>Sample pictures  </a:t>
            </a:r>
            <a:r>
              <a:rPr lang="en-GB" sz="2800" dirty="0" smtClean="0">
                <a:solidFill>
                  <a:srgbClr val="333333"/>
                </a:solidFill>
              </a:rPr>
              <a:t> </a:t>
            </a:r>
          </a:p>
        </p:txBody>
      </p:sp>
      <p:sp>
        <p:nvSpPr>
          <p:cNvPr id="15365" name="Rectangle 4"/>
          <p:cNvSpPr>
            <a:spLocks noChangeArrowheads="1"/>
          </p:cNvSpPr>
          <p:nvPr/>
        </p:nvSpPr>
        <p:spPr bwMode="auto">
          <a:xfrm>
            <a:off x="2195513" y="3284538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10000"/>
              </a:spcBef>
            </a:pPr>
            <a:endParaRPr lang="en-US"/>
          </a:p>
        </p:txBody>
      </p:sp>
      <p:sp>
        <p:nvSpPr>
          <p:cNvPr id="15366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10000"/>
              </a:spcBef>
            </a:pPr>
            <a:endParaRPr lang="en-US"/>
          </a:p>
        </p:txBody>
      </p:sp>
      <p:sp>
        <p:nvSpPr>
          <p:cNvPr id="1536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10000"/>
              </a:spcBef>
            </a:pPr>
            <a:endParaRPr lang="en-US"/>
          </a:p>
        </p:txBody>
      </p:sp>
      <p:sp>
        <p:nvSpPr>
          <p:cNvPr id="15368" name="Rectangle 7"/>
          <p:cNvSpPr>
            <a:spLocks noChangeArrowheads="1"/>
          </p:cNvSpPr>
          <p:nvPr/>
        </p:nvSpPr>
        <p:spPr bwMode="auto">
          <a:xfrm>
            <a:off x="0" y="1714500"/>
            <a:ext cx="227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GB" sz="120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endParaRPr lang="en-GB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69" name="Rectangle 8"/>
          <p:cNvSpPr>
            <a:spLocks noChangeArrowheads="1"/>
          </p:cNvSpPr>
          <p:nvPr/>
        </p:nvSpPr>
        <p:spPr bwMode="auto">
          <a:xfrm>
            <a:off x="0" y="3703638"/>
            <a:ext cx="2555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GB" sz="120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de-DE" sz="800">
                <a:solidFill>
                  <a:schemeClr val="tx1"/>
                </a:solidFill>
                <a:latin typeface="Arial" charset="0"/>
              </a:rPr>
              <a:t> </a:t>
            </a:r>
            <a:endParaRPr lang="de-DE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70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10000"/>
              </a:spcBef>
            </a:pPr>
            <a:endParaRPr lang="en-US"/>
          </a:p>
        </p:txBody>
      </p:sp>
      <p:sp>
        <p:nvSpPr>
          <p:cNvPr id="15371" name="Rectangle 10"/>
          <p:cNvSpPr>
            <a:spLocks noChangeArrowheads="1"/>
          </p:cNvSpPr>
          <p:nvPr/>
        </p:nvSpPr>
        <p:spPr bwMode="auto">
          <a:xfrm>
            <a:off x="0" y="1714500"/>
            <a:ext cx="227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GB" sz="120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endParaRPr lang="en-GB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72" name="Rectangle 11"/>
          <p:cNvSpPr>
            <a:spLocks noChangeArrowheads="1"/>
          </p:cNvSpPr>
          <p:nvPr/>
        </p:nvSpPr>
        <p:spPr bwMode="auto">
          <a:xfrm>
            <a:off x="0" y="3703638"/>
            <a:ext cx="2555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GB" sz="120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de-DE" sz="800">
                <a:solidFill>
                  <a:schemeClr val="tx1"/>
                </a:solidFill>
                <a:latin typeface="Arial" charset="0"/>
              </a:rPr>
              <a:t> </a:t>
            </a:r>
            <a:endParaRPr lang="de-DE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73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10000"/>
              </a:spcBef>
            </a:pPr>
            <a:endParaRPr lang="en-US"/>
          </a:p>
        </p:txBody>
      </p:sp>
      <p:sp>
        <p:nvSpPr>
          <p:cNvPr id="15374" name="Rectangle 13"/>
          <p:cNvSpPr>
            <a:spLocks noChangeArrowheads="1"/>
          </p:cNvSpPr>
          <p:nvPr/>
        </p:nvSpPr>
        <p:spPr bwMode="auto">
          <a:xfrm>
            <a:off x="0" y="1714500"/>
            <a:ext cx="227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GB" sz="120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endParaRPr lang="en-GB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75" name="Rectangle 14"/>
          <p:cNvSpPr>
            <a:spLocks noChangeArrowheads="1"/>
          </p:cNvSpPr>
          <p:nvPr/>
        </p:nvSpPr>
        <p:spPr bwMode="auto">
          <a:xfrm>
            <a:off x="0" y="3703638"/>
            <a:ext cx="2555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GB" sz="120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de-DE" sz="800">
                <a:solidFill>
                  <a:schemeClr val="tx1"/>
                </a:solidFill>
                <a:latin typeface="Arial" charset="0"/>
              </a:rPr>
              <a:t> </a:t>
            </a:r>
            <a:endParaRPr lang="de-DE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76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10000"/>
              </a:spcBef>
            </a:pPr>
            <a:endParaRPr lang="en-US"/>
          </a:p>
        </p:txBody>
      </p:sp>
      <p:sp>
        <p:nvSpPr>
          <p:cNvPr id="15377" name="Rectangle 16"/>
          <p:cNvSpPr>
            <a:spLocks noChangeArrowheads="1"/>
          </p:cNvSpPr>
          <p:nvPr/>
        </p:nvSpPr>
        <p:spPr bwMode="auto">
          <a:xfrm>
            <a:off x="0" y="1714500"/>
            <a:ext cx="227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GB" sz="120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endParaRPr lang="en-GB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78" name="Rectangle 17"/>
          <p:cNvSpPr>
            <a:spLocks noChangeArrowheads="1"/>
          </p:cNvSpPr>
          <p:nvPr/>
        </p:nvSpPr>
        <p:spPr bwMode="auto">
          <a:xfrm>
            <a:off x="0" y="3703638"/>
            <a:ext cx="2555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GB" sz="120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de-DE" sz="800">
                <a:solidFill>
                  <a:schemeClr val="tx1"/>
                </a:solidFill>
                <a:latin typeface="Arial" charset="0"/>
              </a:rPr>
              <a:t> </a:t>
            </a:r>
            <a:endParaRPr lang="de-DE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79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10000"/>
              </a:spcBef>
            </a:pPr>
            <a:endParaRPr lang="en-US"/>
          </a:p>
        </p:txBody>
      </p:sp>
      <p:sp>
        <p:nvSpPr>
          <p:cNvPr id="15380" name="Rectangle 19"/>
          <p:cNvSpPr>
            <a:spLocks noChangeArrowheads="1"/>
          </p:cNvSpPr>
          <p:nvPr/>
        </p:nvSpPr>
        <p:spPr bwMode="auto">
          <a:xfrm>
            <a:off x="0" y="1714500"/>
            <a:ext cx="227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GB" sz="120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endParaRPr lang="en-GB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81" name="Rectangle 20"/>
          <p:cNvSpPr>
            <a:spLocks noChangeArrowheads="1"/>
          </p:cNvSpPr>
          <p:nvPr/>
        </p:nvSpPr>
        <p:spPr bwMode="auto">
          <a:xfrm>
            <a:off x="0" y="3703638"/>
            <a:ext cx="2555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GB" sz="120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de-DE" sz="800">
                <a:solidFill>
                  <a:schemeClr val="tx1"/>
                </a:solidFill>
                <a:latin typeface="Arial" charset="0"/>
              </a:rPr>
              <a:t> </a:t>
            </a:r>
            <a:endParaRPr lang="de-DE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82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10000"/>
              </a:spcBef>
            </a:pPr>
            <a:endParaRPr lang="en-US"/>
          </a:p>
        </p:txBody>
      </p:sp>
      <p:sp>
        <p:nvSpPr>
          <p:cNvPr id="15383" name="Rectangle 22"/>
          <p:cNvSpPr>
            <a:spLocks noChangeArrowheads="1"/>
          </p:cNvSpPr>
          <p:nvPr/>
        </p:nvSpPr>
        <p:spPr bwMode="auto">
          <a:xfrm>
            <a:off x="0" y="1714500"/>
            <a:ext cx="227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GB" sz="120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endParaRPr lang="en-GB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84" name="Rectangle 23"/>
          <p:cNvSpPr>
            <a:spLocks noChangeArrowheads="1"/>
          </p:cNvSpPr>
          <p:nvPr/>
        </p:nvSpPr>
        <p:spPr bwMode="auto">
          <a:xfrm>
            <a:off x="0" y="3703638"/>
            <a:ext cx="2555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GB" sz="120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de-DE" sz="800">
                <a:solidFill>
                  <a:schemeClr val="tx1"/>
                </a:solidFill>
                <a:latin typeface="Arial" charset="0"/>
              </a:rPr>
              <a:t> </a:t>
            </a:r>
            <a:endParaRPr lang="de-DE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85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10000"/>
              </a:spcBef>
            </a:pPr>
            <a:endParaRPr lang="en-US"/>
          </a:p>
        </p:txBody>
      </p:sp>
      <p:sp>
        <p:nvSpPr>
          <p:cNvPr id="15386" name="Rectangle 25"/>
          <p:cNvSpPr>
            <a:spLocks noChangeArrowheads="1"/>
          </p:cNvSpPr>
          <p:nvPr/>
        </p:nvSpPr>
        <p:spPr bwMode="auto">
          <a:xfrm>
            <a:off x="0" y="1714500"/>
            <a:ext cx="227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GB" sz="120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endParaRPr lang="en-GB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87" name="Rectangle 26"/>
          <p:cNvSpPr>
            <a:spLocks noChangeArrowheads="1"/>
          </p:cNvSpPr>
          <p:nvPr/>
        </p:nvSpPr>
        <p:spPr bwMode="auto">
          <a:xfrm>
            <a:off x="0" y="3703638"/>
            <a:ext cx="2555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GB" sz="120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de-DE" sz="800">
                <a:solidFill>
                  <a:schemeClr val="tx1"/>
                </a:solidFill>
                <a:latin typeface="Arial" charset="0"/>
              </a:rPr>
              <a:t> </a:t>
            </a:r>
            <a:endParaRPr lang="de-DE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88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10000"/>
              </a:spcBef>
            </a:pPr>
            <a:endParaRPr lang="en-US"/>
          </a:p>
        </p:txBody>
      </p:sp>
      <p:sp>
        <p:nvSpPr>
          <p:cNvPr id="15389" name="Rectangle 28"/>
          <p:cNvSpPr>
            <a:spLocks noChangeArrowheads="1"/>
          </p:cNvSpPr>
          <p:nvPr/>
        </p:nvSpPr>
        <p:spPr bwMode="auto">
          <a:xfrm>
            <a:off x="0" y="1714500"/>
            <a:ext cx="227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GB" sz="120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endParaRPr lang="en-GB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90" name="Rectangle 29"/>
          <p:cNvSpPr>
            <a:spLocks noChangeArrowheads="1"/>
          </p:cNvSpPr>
          <p:nvPr/>
        </p:nvSpPr>
        <p:spPr bwMode="auto">
          <a:xfrm>
            <a:off x="0" y="37036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5391" name="Grafik 31" descr="P1100115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9" t="12962" r="941" b="22391"/>
          <a:stretch>
            <a:fillRect/>
          </a:stretch>
        </p:blipFill>
        <p:spPr bwMode="auto">
          <a:xfrm>
            <a:off x="323850" y="920750"/>
            <a:ext cx="393382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2" name="Content Placeholder 4" descr="psi_photo_first.bmp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7" b="4167"/>
          <a:stretch>
            <a:fillRect/>
          </a:stretch>
        </p:blipFill>
        <p:spPr bwMode="auto">
          <a:xfrm>
            <a:off x="323850" y="3665538"/>
            <a:ext cx="3933825" cy="2520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3" name="Grafik 42" descr="SHM66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" t="7751" b="20485"/>
          <a:stretch>
            <a:fillRect/>
          </a:stretch>
        </p:blipFill>
        <p:spPr bwMode="auto">
          <a:xfrm>
            <a:off x="4613275" y="3689350"/>
            <a:ext cx="4206875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94" name="Textfeld 43"/>
          <p:cNvSpPr txBox="1">
            <a:spLocks noChangeArrowheads="1"/>
          </p:cNvSpPr>
          <p:nvPr/>
        </p:nvSpPr>
        <p:spPr bwMode="auto">
          <a:xfrm>
            <a:off x="5314950" y="3887788"/>
            <a:ext cx="3057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10000"/>
              </a:spcBef>
            </a:pPr>
            <a:r>
              <a:rPr lang="de-DE">
                <a:solidFill>
                  <a:schemeClr val="tx1"/>
                </a:solidFill>
              </a:rPr>
              <a:t>Integrated SHM 664 GH</a:t>
            </a:r>
            <a:r>
              <a:rPr lang="de-DE" b="1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15395" name="Textfeld 44"/>
          <p:cNvSpPr txBox="1">
            <a:spLocks noChangeArrowheads="1"/>
          </p:cNvSpPr>
          <p:nvPr/>
        </p:nvSpPr>
        <p:spPr bwMode="auto">
          <a:xfrm>
            <a:off x="323850" y="4686300"/>
            <a:ext cx="1266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10000"/>
              </a:spcBef>
            </a:pPr>
            <a:r>
              <a:rPr lang="de-DE">
                <a:solidFill>
                  <a:srgbClr val="FFFF99"/>
                </a:solidFill>
              </a:rPr>
              <a:t>RAL APD</a:t>
            </a:r>
          </a:p>
        </p:txBody>
      </p:sp>
      <p:sp>
        <p:nvSpPr>
          <p:cNvPr id="15396" name="Textfeld 45"/>
          <p:cNvSpPr txBox="1">
            <a:spLocks noChangeArrowheads="1"/>
          </p:cNvSpPr>
          <p:nvPr/>
        </p:nvSpPr>
        <p:spPr bwMode="auto">
          <a:xfrm>
            <a:off x="4953000" y="1270000"/>
            <a:ext cx="819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algn="r" eaLnBrk="1" hangingPunct="1">
              <a:spcBef>
                <a:spcPct val="10000"/>
              </a:spcBef>
            </a:pPr>
            <a:r>
              <a:rPr lang="de-DE">
                <a:solidFill>
                  <a:srgbClr val="FFFF99"/>
                </a:solidFill>
              </a:rPr>
              <a:t>UMS</a:t>
            </a:r>
          </a:p>
        </p:txBody>
      </p:sp>
      <p:sp>
        <p:nvSpPr>
          <p:cNvPr id="15397" name="Textfeld 46"/>
          <p:cNvSpPr txBox="1">
            <a:spLocks noChangeArrowheads="1"/>
          </p:cNvSpPr>
          <p:nvPr/>
        </p:nvSpPr>
        <p:spPr bwMode="auto">
          <a:xfrm>
            <a:off x="6696075" y="1377950"/>
            <a:ext cx="85725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10000"/>
              </a:spcBef>
            </a:pPr>
            <a:r>
              <a:rPr lang="de-DE">
                <a:solidFill>
                  <a:srgbClr val="FFFF99"/>
                </a:solidFill>
              </a:rPr>
              <a:t>ACST</a:t>
            </a:r>
          </a:p>
          <a:p>
            <a:pPr eaLnBrk="1" hangingPunct="1">
              <a:spcBef>
                <a:spcPct val="10000"/>
              </a:spcBef>
            </a:pPr>
            <a:r>
              <a:rPr lang="de-DE">
                <a:solidFill>
                  <a:srgbClr val="FFFF99"/>
                </a:solidFill>
              </a:rPr>
              <a:t>Diode</a:t>
            </a:r>
          </a:p>
        </p:txBody>
      </p:sp>
      <p:sp>
        <p:nvSpPr>
          <p:cNvPr id="15398" name="Textfeld 47"/>
          <p:cNvSpPr txBox="1">
            <a:spLocks noChangeArrowheads="1"/>
          </p:cNvSpPr>
          <p:nvPr/>
        </p:nvSpPr>
        <p:spPr bwMode="auto">
          <a:xfrm>
            <a:off x="315913" y="2411413"/>
            <a:ext cx="14001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10000"/>
              </a:spcBef>
            </a:pPr>
            <a:r>
              <a:rPr lang="de-DE" sz="1400"/>
              <a:t>UMS MMIC</a:t>
            </a:r>
            <a:br>
              <a:rPr lang="de-DE" sz="1400"/>
            </a:br>
            <a:r>
              <a:rPr lang="de-DE" sz="1400"/>
              <a:t>50-100 GHz</a:t>
            </a:r>
          </a:p>
        </p:txBody>
      </p:sp>
      <p:sp>
        <p:nvSpPr>
          <p:cNvPr id="15399" name="Textfeld 48"/>
          <p:cNvSpPr txBox="1">
            <a:spLocks noChangeArrowheads="1"/>
          </p:cNvSpPr>
          <p:nvPr/>
        </p:nvSpPr>
        <p:spPr bwMode="auto">
          <a:xfrm>
            <a:off x="5595938" y="3114675"/>
            <a:ext cx="22002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10000"/>
              </a:spcBef>
            </a:pPr>
            <a:r>
              <a:rPr lang="de-DE" sz="1600">
                <a:solidFill>
                  <a:schemeClr val="tx1"/>
                </a:solidFill>
              </a:rPr>
              <a:t>900GHz Substrate</a:t>
            </a:r>
          </a:p>
        </p:txBody>
      </p:sp>
      <p:sp>
        <p:nvSpPr>
          <p:cNvPr id="15400" name="Rectangle 42"/>
          <p:cNvSpPr>
            <a:spLocks noChangeArrowheads="1"/>
          </p:cNvSpPr>
          <p:nvPr/>
        </p:nvSpPr>
        <p:spPr bwMode="auto">
          <a:xfrm>
            <a:off x="1590675" y="2997200"/>
            <a:ext cx="1047750" cy="4572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01" name="Line 44"/>
          <p:cNvSpPr>
            <a:spLocks noChangeShapeType="1"/>
          </p:cNvSpPr>
          <p:nvPr/>
        </p:nvSpPr>
        <p:spPr bwMode="auto">
          <a:xfrm flipV="1">
            <a:off x="1590675" y="938213"/>
            <a:ext cx="3022600" cy="2058987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2" name="Line 45"/>
          <p:cNvSpPr>
            <a:spLocks noChangeShapeType="1"/>
          </p:cNvSpPr>
          <p:nvPr/>
        </p:nvSpPr>
        <p:spPr bwMode="auto">
          <a:xfrm>
            <a:off x="2638425" y="3454400"/>
            <a:ext cx="1963738" cy="20638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3" name="Line 46"/>
          <p:cNvSpPr>
            <a:spLocks noChangeShapeType="1"/>
          </p:cNvSpPr>
          <p:nvPr/>
        </p:nvSpPr>
        <p:spPr bwMode="auto">
          <a:xfrm flipV="1">
            <a:off x="2638425" y="938213"/>
            <a:ext cx="6191250" cy="2058987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404" name="Grafik 37" descr="P1100113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938213"/>
            <a:ext cx="4206875" cy="25368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05" name="Textfeld 47"/>
          <p:cNvSpPr txBox="1">
            <a:spLocks noChangeArrowheads="1"/>
          </p:cNvSpPr>
          <p:nvPr/>
        </p:nvSpPr>
        <p:spPr bwMode="auto">
          <a:xfrm>
            <a:off x="315913" y="2957513"/>
            <a:ext cx="14001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CC00"/>
                </a:solidFill>
                <a:latin typeface="Arial Rounded MT Bold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10000"/>
              </a:spcBef>
            </a:pPr>
            <a:r>
              <a:rPr lang="de-DE" sz="1400"/>
              <a:t>ACST/RAL</a:t>
            </a:r>
            <a:br>
              <a:rPr lang="de-DE" sz="1400"/>
            </a:br>
            <a:r>
              <a:rPr lang="de-DE" sz="1400"/>
              <a:t>300-664 GHz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RPG Company Profile (2013-02)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7704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_Benutzerdefiniertes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1_Benutzerdefiniertes Design">
    <a:majorFont>
      <a:latin typeface="Arial Rounded MT Bold"/>
      <a:ea typeface=""/>
      <a:cs typeface=""/>
    </a:majorFont>
    <a:minorFont>
      <a:latin typeface="Arial Rounded MT Bold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0</TotalTime>
  <Words>1410</Words>
  <Application>Microsoft Office PowerPoint</Application>
  <PresentationFormat>Bildschirmpräsentation (4:3)</PresentationFormat>
  <Paragraphs>488</Paragraphs>
  <Slides>28</Slides>
  <Notes>2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0" baseType="lpstr">
      <vt:lpstr>Larissa</vt:lpstr>
      <vt:lpstr>Image</vt:lpstr>
      <vt:lpstr>PowerPoint-Präsentation</vt:lpstr>
      <vt:lpstr>Radiometer Physics GmbH</vt:lpstr>
      <vt:lpstr>RPG GmbH Organization</vt:lpstr>
      <vt:lpstr>Fields of activity (2010)</vt:lpstr>
      <vt:lpstr>Technology to Product</vt:lpstr>
      <vt:lpstr>Simulation and Design Capabilities</vt:lpstr>
      <vt:lpstr>Amplifier bonding (clean room, space standards)</vt:lpstr>
      <vt:lpstr>Schottky Mixer and Multiplier Improvements</vt:lpstr>
      <vt:lpstr>Sample pictures   </vt:lpstr>
      <vt:lpstr>Improved Schottky Diodes: VNA Extender</vt:lpstr>
      <vt:lpstr>Improved Diodes: RPG sub-harmonic mixers</vt:lpstr>
      <vt:lpstr>Receiver technology – 183 GHz example</vt:lpstr>
      <vt:lpstr>Space Products</vt:lpstr>
      <vt:lpstr>Space Products (II)</vt:lpstr>
      <vt:lpstr>Preparations for MetOp-SG Ice Cloud Imager</vt:lpstr>
      <vt:lpstr>Space Products (III)</vt:lpstr>
      <vt:lpstr>Auto-Calibration Receivers</vt:lpstr>
      <vt:lpstr>Sub-mm imaging receivers</vt:lpstr>
      <vt:lpstr>Antenna Measurement Solutions</vt:lpstr>
      <vt:lpstr>Radiometer Products</vt:lpstr>
      <vt:lpstr>Radiometers Deployments</vt:lpstr>
      <vt:lpstr>Radiometers Deployments</vt:lpstr>
      <vt:lpstr>MWSC: Scintillomter @160 GHz for Latent Heat Flux</vt:lpstr>
      <vt:lpstr>MWSC Integration</vt:lpstr>
      <vt:lpstr>PowerPoint-Präsentation</vt:lpstr>
      <vt:lpstr>RPG-FMCW-94 Specifications (I)</vt:lpstr>
      <vt:lpstr>RPG-FMCW-94 Specifications  (II)</vt:lpstr>
      <vt:lpstr>Reference Customers (selected)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HATPRO System</dc:title>
  <dc:creator>Czekala</dc:creator>
  <cp:lastModifiedBy>Czekala</cp:lastModifiedBy>
  <cp:revision>539</cp:revision>
  <dcterms:created xsi:type="dcterms:W3CDTF">2011-09-26T09:26:24Z</dcterms:created>
  <dcterms:modified xsi:type="dcterms:W3CDTF">2013-02-21T12:01:15Z</dcterms:modified>
</cp:coreProperties>
</file>